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19" r:id="rId2"/>
    <p:sldId id="332" r:id="rId3"/>
    <p:sldId id="389" r:id="rId4"/>
    <p:sldId id="388" r:id="rId5"/>
    <p:sldId id="420" r:id="rId6"/>
    <p:sldId id="421" r:id="rId7"/>
    <p:sldId id="390" r:id="rId8"/>
    <p:sldId id="392" r:id="rId9"/>
    <p:sldId id="391" r:id="rId10"/>
    <p:sldId id="398" r:id="rId11"/>
    <p:sldId id="395" r:id="rId12"/>
    <p:sldId id="393" r:id="rId13"/>
    <p:sldId id="396" r:id="rId14"/>
    <p:sldId id="400" r:id="rId15"/>
    <p:sldId id="401" r:id="rId16"/>
    <p:sldId id="399" r:id="rId17"/>
    <p:sldId id="402" r:id="rId18"/>
    <p:sldId id="403" r:id="rId19"/>
    <p:sldId id="404" r:id="rId20"/>
    <p:sldId id="417" r:id="rId21"/>
    <p:sldId id="405" r:id="rId22"/>
    <p:sldId id="418" r:id="rId23"/>
    <p:sldId id="422" r:id="rId24"/>
    <p:sldId id="406" r:id="rId25"/>
    <p:sldId id="407" r:id="rId26"/>
    <p:sldId id="408" r:id="rId27"/>
    <p:sldId id="409" r:id="rId28"/>
    <p:sldId id="410" r:id="rId29"/>
    <p:sldId id="411" r:id="rId30"/>
    <p:sldId id="397" r:id="rId31"/>
    <p:sldId id="413" r:id="rId32"/>
    <p:sldId id="415" r:id="rId33"/>
    <p:sldId id="416" r:id="rId34"/>
    <p:sldId id="423" r:id="rId35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4AA"/>
    <a:srgbClr val="2B4B7F"/>
    <a:srgbClr val="0080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93" autoAdjust="0"/>
  </p:normalViewPr>
  <p:slideViewPr>
    <p:cSldViewPr>
      <p:cViewPr>
        <p:scale>
          <a:sx n="75" d="100"/>
          <a:sy n="75" d="100"/>
        </p:scale>
        <p:origin x="-1608" y="-512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96645FE5-B7DB-4D23-9689-9E03C8DEE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36D6E819-5D4C-4AFB-804E-27053C409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Foraging</a:t>
            </a:r>
            <a:r>
              <a:rPr lang="en-US" baseline="0" dirty="0" smtClean="0"/>
              <a:t> theory had it's hay-day in 1970's and early 80's.  Not common today, but the basis of the theory remains with us; engrained in how we model systems and think about consumer-resource interactions and spatial dynamics.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Magnitudes indicate relative size of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– discuss why the vectors</a:t>
            </a:r>
            <a:r>
              <a:rPr lang="en-US" baseline="0" dirty="0" smtClean="0"/>
              <a:t> differ in magnitude.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2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Manifold</a:t>
            </a:r>
            <a:r>
              <a:rPr lang="en-US" baseline="0" dirty="0" smtClean="0"/>
              <a:t> is straight if r1=r2, but bent otherwise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5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97297-AD73-4D5D-8EED-29E03DE51227}" type="slidenum">
              <a:rPr lang="en-US"/>
              <a:pPr/>
              <a:t>27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Necessary, not sufficient…. (depends on K’s also)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2919-3EC1-4462-9F0A-C6B6B7215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0976C-28D0-4AD2-A34D-9D1A0E6E4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339D-AF54-43A5-B407-2608357DC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639AB-E93A-470E-A13C-11DD83600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17DCF-52AD-400C-9EC6-DE9FAAA39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A9AC-5EC1-4A33-93D3-A137D0F27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6DEE-4967-4249-B094-3281CAC04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B882-2D9C-4EE4-8948-DB78930AD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62CC6-150D-4F7E-B984-5A44DFB8D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15AC-7EE2-4DE5-A5C7-906305D0D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C84C9-998B-4228-9B85-90CE0CE13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130A0F7D-9365-4D32-B4F4-55E07A7A7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omedia.com/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bioassay.narod.ru/objects/images/inf.jpg" TargetMode="Externa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ioassay.narod.ru/objects/images/inf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omedia.com/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bioassay.narod.ru/objects/images/inf.jpg" TargetMode="External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5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964AA"/>
                </a:solidFill>
                <a:latin typeface="Comic Sans MS"/>
                <a:cs typeface="Comic Sans MS"/>
              </a:rPr>
              <a:t>Ecology 8310</a:t>
            </a:r>
            <a:br>
              <a:rPr lang="en-US" dirty="0" smtClean="0">
                <a:solidFill>
                  <a:srgbClr val="3964AA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3964AA"/>
                </a:solidFill>
                <a:latin typeface="Comic Sans MS"/>
                <a:cs typeface="Comic Sans MS"/>
              </a:rPr>
              <a:t>Population (and Community) Ecology</a:t>
            </a:r>
            <a:endParaRPr lang="en-US" dirty="0">
              <a:solidFill>
                <a:srgbClr val="3964AA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772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3581400"/>
            <a:ext cx="7391400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latin typeface="Calibri"/>
                <a:cs typeface="Calibri"/>
              </a:rPr>
              <a:t>Seguing into from populations to communities</a:t>
            </a:r>
          </a:p>
          <a:p>
            <a:pPr marL="1200150" lvl="2" indent="-285750" algn="l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Species interactions</a:t>
            </a:r>
          </a:p>
          <a:p>
            <a:pPr marL="1200150" lvl="2" indent="-285750" algn="l">
              <a:lnSpc>
                <a:spcPct val="110000"/>
              </a:lnSpc>
              <a:buFont typeface="Arial"/>
              <a:buChar char="•"/>
            </a:pPr>
            <a:r>
              <a:rPr lang="en-US" sz="2400" dirty="0" err="1" smtClean="0">
                <a:latin typeface="Calibri"/>
                <a:cs typeface="Calibri"/>
              </a:rPr>
              <a:t>Lotka-Volterra</a:t>
            </a:r>
            <a:r>
              <a:rPr lang="en-US" sz="2400" dirty="0" smtClean="0">
                <a:latin typeface="Calibri"/>
                <a:cs typeface="Calibri"/>
              </a:rPr>
              <a:t> equations</a:t>
            </a:r>
          </a:p>
          <a:p>
            <a:pPr marL="1200150" lvl="2" indent="-285750" algn="l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Competition</a:t>
            </a:r>
          </a:p>
          <a:p>
            <a:pPr marL="1200150" lvl="2" indent="-285750" algn="l"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Adding in resources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7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4805" name="Group 5"/>
          <p:cNvGrpSpPr>
            <a:grpSpLocks/>
          </p:cNvGrpSpPr>
          <p:nvPr/>
        </p:nvGrpSpPr>
        <p:grpSpPr bwMode="auto">
          <a:xfrm>
            <a:off x="2743200" y="1524000"/>
            <a:ext cx="3962400" cy="2028825"/>
            <a:chOff x="1728" y="1266"/>
            <a:chExt cx="2496" cy="1278"/>
          </a:xfrm>
        </p:grpSpPr>
        <p:grpSp>
          <p:nvGrpSpPr>
            <p:cNvPr id="204806" name="Group 6"/>
            <p:cNvGrpSpPr>
              <a:grpSpLocks noChangeAspect="1"/>
            </p:cNvGrpSpPr>
            <p:nvPr/>
          </p:nvGrpSpPr>
          <p:grpSpPr bwMode="auto">
            <a:xfrm>
              <a:off x="1728" y="1322"/>
              <a:ext cx="672" cy="655"/>
              <a:chOff x="1758" y="2400"/>
              <a:chExt cx="838" cy="816"/>
            </a:xfrm>
          </p:grpSpPr>
          <p:sp>
            <p:nvSpPr>
              <p:cNvPr id="204807" name="Oval 7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0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1</a:t>
                </a:r>
              </a:p>
            </p:txBody>
          </p:sp>
        </p:grpSp>
        <p:sp>
          <p:nvSpPr>
            <p:cNvPr id="204809" name="Arc 9"/>
            <p:cNvSpPr>
              <a:spLocks noChangeAspect="1"/>
            </p:cNvSpPr>
            <p:nvPr/>
          </p:nvSpPr>
          <p:spPr bwMode="auto">
            <a:xfrm rot="13419178">
              <a:off x="1856" y="1881"/>
              <a:ext cx="43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855 w 43200"/>
                <a:gd name="T1" fmla="*/ 43187 h 43187"/>
                <a:gd name="T2" fmla="*/ 43200 w 43200"/>
                <a:gd name="T3" fmla="*/ 21600 h 43187"/>
                <a:gd name="T4" fmla="*/ 21600 w 43200"/>
                <a:gd name="T5" fmla="*/ 21600 h 4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87" stroke="0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0" name="Text Box 10"/>
            <p:cNvSpPr txBox="1">
              <a:spLocks noChangeArrowheads="1"/>
            </p:cNvSpPr>
            <p:nvPr/>
          </p:nvSpPr>
          <p:spPr bwMode="auto">
            <a:xfrm>
              <a:off x="2640" y="1602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12</a:t>
              </a:r>
            </a:p>
          </p:txBody>
        </p:sp>
        <p:sp>
          <p:nvSpPr>
            <p:cNvPr id="204811" name="Line 11"/>
            <p:cNvSpPr>
              <a:spLocks noChangeShapeType="1"/>
            </p:cNvSpPr>
            <p:nvPr/>
          </p:nvSpPr>
          <p:spPr bwMode="auto">
            <a:xfrm rot="20558298" flipH="1" flipV="1">
              <a:off x="2432" y="1553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04812" name="Group 12"/>
            <p:cNvGrpSpPr>
              <a:grpSpLocks noChangeAspect="1"/>
            </p:cNvGrpSpPr>
            <p:nvPr/>
          </p:nvGrpSpPr>
          <p:grpSpPr bwMode="auto">
            <a:xfrm>
              <a:off x="3312" y="1322"/>
              <a:ext cx="672" cy="655"/>
              <a:chOff x="1758" y="2400"/>
              <a:chExt cx="838" cy="816"/>
            </a:xfrm>
          </p:grpSpPr>
          <p:sp>
            <p:nvSpPr>
              <p:cNvPr id="204813" name="Oval 13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1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</p:grpSp>
        <p:sp>
          <p:nvSpPr>
            <p:cNvPr id="204815" name="Line 15"/>
            <p:cNvSpPr>
              <a:spLocks noChangeShapeType="1"/>
            </p:cNvSpPr>
            <p:nvPr/>
          </p:nvSpPr>
          <p:spPr bwMode="auto">
            <a:xfrm rot="20558298">
              <a:off x="2430" y="1460"/>
              <a:ext cx="86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4816" name="Text Box 16"/>
            <p:cNvSpPr txBox="1">
              <a:spLocks noChangeArrowheads="1"/>
            </p:cNvSpPr>
            <p:nvPr/>
          </p:nvSpPr>
          <p:spPr bwMode="auto">
            <a:xfrm>
              <a:off x="2640" y="1266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21</a:t>
              </a:r>
            </a:p>
          </p:txBody>
        </p:sp>
        <p:sp>
          <p:nvSpPr>
            <p:cNvPr id="204817" name="Arc 17"/>
            <p:cNvSpPr>
              <a:spLocks noChangeAspect="1"/>
            </p:cNvSpPr>
            <p:nvPr/>
          </p:nvSpPr>
          <p:spPr bwMode="auto">
            <a:xfrm rot="13419178">
              <a:off x="3456" y="1881"/>
              <a:ext cx="43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855 w 43200"/>
                <a:gd name="T1" fmla="*/ 43187 h 43187"/>
                <a:gd name="T2" fmla="*/ 43200 w 43200"/>
                <a:gd name="T3" fmla="*/ 21600 h 43187"/>
                <a:gd name="T4" fmla="*/ 21600 w 43200"/>
                <a:gd name="T5" fmla="*/ 21600 h 4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87" stroke="0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8" name="Text Box 18"/>
            <p:cNvSpPr txBox="1">
              <a:spLocks noChangeArrowheads="1"/>
            </p:cNvSpPr>
            <p:nvPr/>
          </p:nvSpPr>
          <p:spPr bwMode="auto">
            <a:xfrm>
              <a:off x="2112" y="2217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11</a:t>
              </a:r>
            </a:p>
          </p:txBody>
        </p:sp>
        <p:sp>
          <p:nvSpPr>
            <p:cNvPr id="204819" name="Text Box 19"/>
            <p:cNvSpPr txBox="1">
              <a:spLocks noChangeArrowheads="1"/>
            </p:cNvSpPr>
            <p:nvPr/>
          </p:nvSpPr>
          <p:spPr bwMode="auto">
            <a:xfrm>
              <a:off x="3792" y="2217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22</a:t>
              </a:r>
            </a:p>
          </p:txBody>
        </p:sp>
      </p:grp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304800" y="4113213"/>
            <a:ext cx="8534400" cy="2655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Can we use this model to understand patterns of competition among two species (e.g., coexistence and competitive exclusion)?</a:t>
            </a:r>
          </a:p>
          <a:p>
            <a:endParaRPr lang="en-US"/>
          </a:p>
          <a:p>
            <a:r>
              <a:rPr lang="en-US"/>
              <a:t>E.g., </a:t>
            </a:r>
            <a:r>
              <a:rPr lang="en-US" i="1"/>
              <a:t>Paramecium</a:t>
            </a:r>
            <a:r>
              <a:rPr lang="en-US"/>
              <a:t> experiments by Gause…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Competition: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Classic studies of resource competition by Gause (1934, 1935)</a:t>
            </a:r>
          </a:p>
        </p:txBody>
      </p:sp>
      <p:pic>
        <p:nvPicPr>
          <p:cNvPr id="201732" name="Picture 10" descr="parameciumb2_cs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33925" y="4038600"/>
            <a:ext cx="3190875" cy="21859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1733" name="Picture 5" descr="parameciumdrop9_3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52400" y="5410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/>
              <a:t> Paramecium aurelia</a:t>
            </a:r>
            <a:endParaRPr lang="en-US" sz="2400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58674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/>
              <a:t>Paramecium bursaria</a:t>
            </a:r>
            <a:endParaRPr lang="en-US" sz="2400"/>
          </a:p>
        </p:txBody>
      </p:sp>
      <p:pic>
        <p:nvPicPr>
          <p:cNvPr id="201736" name="Picture 13" descr="inf">
            <a:hlinkClick r:id="rId5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63938" y="1752600"/>
            <a:ext cx="2136775" cy="2216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1737" name="Text Box 8"/>
          <p:cNvSpPr txBox="1">
            <a:spLocks noChangeArrowheads="1"/>
          </p:cNvSpPr>
          <p:nvPr/>
        </p:nvSpPr>
        <p:spPr bwMode="auto">
          <a:xfrm>
            <a:off x="5791200" y="2514600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/>
              <a:t>Paramecium caudatum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Competitive exclusion:</a:t>
            </a:r>
          </a:p>
        </p:txBody>
      </p:sp>
      <p:pic>
        <p:nvPicPr>
          <p:cNvPr id="19970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858000" cy="5345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199709" name="Text Box 29"/>
          <p:cNvSpPr txBox="1">
            <a:spLocks noChangeArrowheads="1"/>
          </p:cNvSpPr>
          <p:nvPr/>
        </p:nvSpPr>
        <p:spPr bwMode="auto">
          <a:xfrm>
            <a:off x="3276600" y="609600"/>
            <a:ext cx="5715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P. aurelia</a:t>
            </a:r>
            <a:r>
              <a:rPr lang="en-US"/>
              <a:t> excludes </a:t>
            </a:r>
            <a:r>
              <a:rPr lang="en-US" i="1"/>
              <a:t>P. caudatum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6" name="Picture 5" descr="inf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609600"/>
            <a:ext cx="3181350" cy="3429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2757" name="Picture 7" descr="parameciumb2_cs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" y="4191000"/>
            <a:ext cx="3645475" cy="249766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2758" name="Rectangle 9"/>
          <p:cNvSpPr>
            <a:spLocks noChangeArrowheads="1"/>
          </p:cNvSpPr>
          <p:nvPr/>
        </p:nvSpPr>
        <p:spPr bwMode="auto">
          <a:xfrm>
            <a:off x="0" y="3581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 dirty="0"/>
              <a:t>Paramecium </a:t>
            </a:r>
            <a:r>
              <a:rPr lang="en-US" sz="2400" i="1" dirty="0" err="1"/>
              <a:t>caudatum</a:t>
            </a:r>
            <a:endParaRPr lang="en-US" sz="2400" i="1" dirty="0"/>
          </a:p>
        </p:txBody>
      </p:sp>
      <p:sp>
        <p:nvSpPr>
          <p:cNvPr id="202759" name="Text Box 10"/>
          <p:cNvSpPr txBox="1">
            <a:spLocks noChangeArrowheads="1"/>
          </p:cNvSpPr>
          <p:nvPr/>
        </p:nvSpPr>
        <p:spPr bwMode="auto">
          <a:xfrm>
            <a:off x="6096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 dirty="0">
                <a:solidFill>
                  <a:schemeClr val="bg1"/>
                </a:solidFill>
              </a:rPr>
              <a:t>Paramecium </a:t>
            </a:r>
            <a:r>
              <a:rPr lang="en-US" sz="2400" i="1" dirty="0" err="1">
                <a:solidFill>
                  <a:schemeClr val="bg1"/>
                </a:solidFill>
              </a:rPr>
              <a:t>bursaria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381000" y="423863"/>
            <a:ext cx="8382000" cy="116955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 smtClean="0"/>
              <a:t>In contrast…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447800"/>
            <a:ext cx="5486400" cy="4080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5456072"/>
            <a:ext cx="502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Why this disparity, and can we gain insights via our model?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5829" name="Group 5"/>
          <p:cNvGrpSpPr>
            <a:grpSpLocks noChangeAspect="1"/>
          </p:cNvGrpSpPr>
          <p:nvPr/>
        </p:nvGrpSpPr>
        <p:grpSpPr bwMode="auto">
          <a:xfrm>
            <a:off x="4114800" y="774700"/>
            <a:ext cx="1066800" cy="1039813"/>
            <a:chOff x="1758" y="2400"/>
            <a:chExt cx="838" cy="816"/>
          </a:xfrm>
        </p:grpSpPr>
        <p:sp>
          <p:nvSpPr>
            <p:cNvPr id="205830" name="Oval 6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1" name="Text Box 7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205832" name="Arc 8"/>
          <p:cNvSpPr>
            <a:spLocks noChangeAspect="1"/>
          </p:cNvSpPr>
          <p:nvPr/>
        </p:nvSpPr>
        <p:spPr bwMode="auto">
          <a:xfrm rot="13419178">
            <a:off x="4318000" y="1662113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5562600" y="1219200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12</a:t>
            </a:r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 rot="20558298" flipH="1" flipV="1">
            <a:off x="5232400" y="1141413"/>
            <a:ext cx="13462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5835" name="Group 11"/>
          <p:cNvGrpSpPr>
            <a:grpSpLocks noChangeAspect="1"/>
          </p:cNvGrpSpPr>
          <p:nvPr/>
        </p:nvGrpSpPr>
        <p:grpSpPr bwMode="auto">
          <a:xfrm>
            <a:off x="6629400" y="774700"/>
            <a:ext cx="1066800" cy="1039813"/>
            <a:chOff x="1758" y="2400"/>
            <a:chExt cx="838" cy="816"/>
          </a:xfrm>
        </p:grpSpPr>
        <p:sp>
          <p:nvSpPr>
            <p:cNvPr id="205836" name="Oval 12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7" name="Text Box 13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</p:grpSp>
      <p:sp>
        <p:nvSpPr>
          <p:cNvPr id="205838" name="Line 14"/>
          <p:cNvSpPr>
            <a:spLocks noChangeShapeType="1"/>
          </p:cNvSpPr>
          <p:nvPr/>
        </p:nvSpPr>
        <p:spPr bwMode="auto">
          <a:xfrm rot="20558298">
            <a:off x="5229225" y="993775"/>
            <a:ext cx="1371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5562600" y="685800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21</a:t>
            </a:r>
          </a:p>
        </p:txBody>
      </p:sp>
      <p:graphicFrame>
        <p:nvGraphicFramePr>
          <p:cNvPr id="205840" name="Object 16"/>
          <p:cNvGraphicFramePr>
            <a:graphicFrameLocks noChangeAspect="1"/>
          </p:cNvGraphicFramePr>
          <p:nvPr/>
        </p:nvGraphicFramePr>
        <p:xfrm>
          <a:off x="381000" y="3417888"/>
          <a:ext cx="6000750" cy="404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2" name="Equation" r:id="rId3" imgW="2031840" imgH="1371600" progId="Equation.3">
                  <p:embed/>
                </p:oleObj>
              </mc:Choice>
              <mc:Fallback>
                <p:oleObj name="Equation" r:id="rId3" imgW="2031840" imgH="1371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17888"/>
                        <a:ext cx="6000750" cy="404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1" name="Arc 17"/>
          <p:cNvSpPr>
            <a:spLocks noChangeAspect="1"/>
          </p:cNvSpPr>
          <p:nvPr/>
        </p:nvSpPr>
        <p:spPr bwMode="auto">
          <a:xfrm rot="13419178">
            <a:off x="6858000" y="1662113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4724400" y="2195513"/>
            <a:ext cx="6858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11</a:t>
            </a: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7391400" y="2195513"/>
            <a:ext cx="6858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22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Competition: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6864" name="Object 16"/>
          <p:cNvGraphicFramePr>
            <a:graphicFrameLocks noChangeAspect="1"/>
          </p:cNvGraphicFramePr>
          <p:nvPr/>
        </p:nvGraphicFramePr>
        <p:xfrm>
          <a:off x="438150" y="1997075"/>
          <a:ext cx="840105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9" name="Equation" r:id="rId3" imgW="2286000" imgH="457200" progId="Equation.3">
                  <p:embed/>
                </p:oleObj>
              </mc:Choice>
              <mc:Fallback>
                <p:oleObj name="Equation" r:id="rId3" imgW="2286000" imgH="457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997075"/>
                        <a:ext cx="8401050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381000" y="3962400"/>
            <a:ext cx="5181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At equilibrium, dN/Ndt=0:</a:t>
            </a:r>
          </a:p>
        </p:txBody>
      </p:sp>
      <p:graphicFrame>
        <p:nvGraphicFramePr>
          <p:cNvPr id="206869" name="Object 21"/>
          <p:cNvGraphicFramePr>
            <a:graphicFrameLocks noChangeAspect="1"/>
          </p:cNvGraphicFramePr>
          <p:nvPr/>
        </p:nvGraphicFramePr>
        <p:xfrm>
          <a:off x="2747963" y="4703763"/>
          <a:ext cx="378142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0" name="Equation" r:id="rId5" imgW="1028520" imgH="482400" progId="Equation.3">
                  <p:embed/>
                </p:oleObj>
              </mc:Choice>
              <mc:Fallback>
                <p:oleObj name="Equation" r:id="rId5" imgW="1028520" imgH="4824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4703763"/>
                        <a:ext cx="3781425" cy="177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Competition: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6" name="Line 14"/>
          <p:cNvSpPr>
            <a:spLocks noChangeShapeType="1"/>
          </p:cNvSpPr>
          <p:nvPr/>
        </p:nvSpPr>
        <p:spPr bwMode="auto">
          <a:xfrm>
            <a:off x="1905000" y="2895600"/>
            <a:ext cx="3505200" cy="2819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7874" name="Group 2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07875" name="Line 3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876" name="Line 4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7877" name="Text Box 5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07878" name="Text Box 6"/>
            <p:cNvSpPr txBox="1">
              <a:spLocks noChangeArrowheads="1"/>
            </p:cNvSpPr>
            <p:nvPr/>
          </p:nvSpPr>
          <p:spPr bwMode="auto">
            <a:xfrm rot="-5400000">
              <a:off x="940" y="218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0" y="30163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430213" y="2514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5294313" y="56388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3962400" y="76200"/>
            <a:ext cx="5257800" cy="2441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Graph showing regions where dN/Ndt=0 (and +, -); used to infer dynamics</a:t>
            </a:r>
          </a:p>
          <a:p>
            <a:pPr algn="l"/>
            <a:r>
              <a:rPr lang="en-US"/>
              <a:t>Species 1’s zero growth isocline…</a:t>
            </a: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1752600" y="27432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07885" name="Object 13"/>
          <p:cNvGraphicFramePr>
            <a:graphicFrameLocks noChangeAspect="1"/>
          </p:cNvGraphicFramePr>
          <p:nvPr/>
        </p:nvGraphicFramePr>
        <p:xfrm>
          <a:off x="5257800" y="3189288"/>
          <a:ext cx="3781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7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89288"/>
                        <a:ext cx="37814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7" name="Oval 15"/>
          <p:cNvSpPr>
            <a:spLocks noChangeArrowheads="1"/>
          </p:cNvSpPr>
          <p:nvPr/>
        </p:nvSpPr>
        <p:spPr bwMode="auto">
          <a:xfrm>
            <a:off x="2108200" y="30480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90" name="Oval 18"/>
          <p:cNvSpPr>
            <a:spLocks noChangeArrowheads="1"/>
          </p:cNvSpPr>
          <p:nvPr/>
        </p:nvSpPr>
        <p:spPr bwMode="auto">
          <a:xfrm>
            <a:off x="2489200" y="33528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92" name="Oval 20"/>
          <p:cNvSpPr>
            <a:spLocks noChangeArrowheads="1"/>
          </p:cNvSpPr>
          <p:nvPr/>
        </p:nvSpPr>
        <p:spPr bwMode="auto">
          <a:xfrm>
            <a:off x="2971800" y="37211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95" name="Oval 23"/>
          <p:cNvSpPr>
            <a:spLocks noChangeArrowheads="1"/>
          </p:cNvSpPr>
          <p:nvPr/>
        </p:nvSpPr>
        <p:spPr bwMode="auto">
          <a:xfrm>
            <a:off x="3441700" y="41148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898" name="Oval 26"/>
          <p:cNvSpPr>
            <a:spLocks noChangeArrowheads="1"/>
          </p:cNvSpPr>
          <p:nvPr/>
        </p:nvSpPr>
        <p:spPr bwMode="auto">
          <a:xfrm>
            <a:off x="3937000" y="45085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900" name="Oval 28"/>
          <p:cNvSpPr>
            <a:spLocks noChangeArrowheads="1"/>
          </p:cNvSpPr>
          <p:nvPr/>
        </p:nvSpPr>
        <p:spPr bwMode="auto">
          <a:xfrm>
            <a:off x="4394200" y="48768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902" name="Oval 30"/>
          <p:cNvSpPr>
            <a:spLocks noChangeArrowheads="1"/>
          </p:cNvSpPr>
          <p:nvPr/>
        </p:nvSpPr>
        <p:spPr bwMode="auto">
          <a:xfrm>
            <a:off x="4864100" y="52705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7906" name="Line 34"/>
          <p:cNvSpPr>
            <a:spLocks noChangeShapeType="1"/>
          </p:cNvSpPr>
          <p:nvPr/>
        </p:nvSpPr>
        <p:spPr bwMode="auto">
          <a:xfrm flipH="1" flipV="1">
            <a:off x="5257800" y="5486400"/>
            <a:ext cx="1524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6604000" y="53086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5105400" y="58674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6" grpId="0" animBg="1"/>
      <p:bldP spid="207882" grpId="0" animBg="1"/>
      <p:bldP spid="207884" grpId="0" animBg="1"/>
      <p:bldP spid="207887" grpId="0" animBg="1"/>
      <p:bldP spid="207890" grpId="0" animBg="1"/>
      <p:bldP spid="207892" grpId="0" animBg="1"/>
      <p:bldP spid="207895" grpId="0" animBg="1"/>
      <p:bldP spid="207898" grpId="0" animBg="1"/>
      <p:bldP spid="207900" grpId="0" animBg="1"/>
      <p:bldP spid="207902" grpId="0" animBg="1"/>
      <p:bldP spid="207906" grpId="0" animBg="1"/>
      <p:bldP spid="2079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Line 2"/>
          <p:cNvSpPr>
            <a:spLocks noChangeShapeType="1"/>
          </p:cNvSpPr>
          <p:nvPr/>
        </p:nvSpPr>
        <p:spPr bwMode="auto">
          <a:xfrm>
            <a:off x="1905000" y="2895600"/>
            <a:ext cx="3581400" cy="2895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08899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08900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8901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8902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08903" name="Text Box 7"/>
            <p:cNvSpPr txBox="1">
              <a:spLocks noChangeArrowheads="1"/>
            </p:cNvSpPr>
            <p:nvPr/>
          </p:nvSpPr>
          <p:spPr bwMode="auto">
            <a:xfrm rot="-5400000">
              <a:off x="940" y="218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430213" y="2514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08907" name="Oval 11"/>
          <p:cNvSpPr>
            <a:spLocks noChangeArrowheads="1"/>
          </p:cNvSpPr>
          <p:nvPr/>
        </p:nvSpPr>
        <p:spPr bwMode="auto">
          <a:xfrm>
            <a:off x="2286000" y="35814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3657600" y="577850"/>
            <a:ext cx="52578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What if the system is not on the isocline.  Will what N</a:t>
            </a:r>
            <a:r>
              <a:rPr lang="en-US" baseline="-25000"/>
              <a:t>1</a:t>
            </a:r>
            <a:r>
              <a:rPr lang="en-US"/>
              <a:t> do?</a:t>
            </a:r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5029200" y="51816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08923" name="Oval 27"/>
          <p:cNvSpPr>
            <a:spLocks noChangeArrowheads="1"/>
          </p:cNvSpPr>
          <p:nvPr/>
        </p:nvSpPr>
        <p:spPr bwMode="auto">
          <a:xfrm>
            <a:off x="3429000" y="56388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24" name="Line 28"/>
          <p:cNvSpPr>
            <a:spLocks noChangeShapeType="1"/>
          </p:cNvSpPr>
          <p:nvPr/>
        </p:nvSpPr>
        <p:spPr bwMode="auto">
          <a:xfrm>
            <a:off x="3657600" y="57531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25" name="Oval 29"/>
          <p:cNvSpPr>
            <a:spLocks noChangeArrowheads="1"/>
          </p:cNvSpPr>
          <p:nvPr/>
        </p:nvSpPr>
        <p:spPr bwMode="auto">
          <a:xfrm flipH="1">
            <a:off x="3962400" y="23622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26" name="Line 30"/>
          <p:cNvSpPr>
            <a:spLocks noChangeShapeType="1"/>
          </p:cNvSpPr>
          <p:nvPr/>
        </p:nvSpPr>
        <p:spPr bwMode="auto">
          <a:xfrm flipH="1">
            <a:off x="3048000" y="24765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38" name="Line 42"/>
          <p:cNvSpPr>
            <a:spLocks noChangeShapeType="1"/>
          </p:cNvSpPr>
          <p:nvPr/>
        </p:nvSpPr>
        <p:spPr bwMode="auto">
          <a:xfrm>
            <a:off x="2527300" y="36957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39" name="Oval 43"/>
          <p:cNvSpPr>
            <a:spLocks noChangeArrowheads="1"/>
          </p:cNvSpPr>
          <p:nvPr/>
        </p:nvSpPr>
        <p:spPr bwMode="auto">
          <a:xfrm>
            <a:off x="1905000" y="54864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40" name="Line 44"/>
          <p:cNvSpPr>
            <a:spLocks noChangeShapeType="1"/>
          </p:cNvSpPr>
          <p:nvPr/>
        </p:nvSpPr>
        <p:spPr bwMode="auto">
          <a:xfrm>
            <a:off x="2146300" y="56007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41" name="Oval 45"/>
          <p:cNvSpPr>
            <a:spLocks noChangeArrowheads="1"/>
          </p:cNvSpPr>
          <p:nvPr/>
        </p:nvSpPr>
        <p:spPr bwMode="auto">
          <a:xfrm>
            <a:off x="2971800" y="45720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44" name="Line 48"/>
          <p:cNvSpPr>
            <a:spLocks noChangeShapeType="1"/>
          </p:cNvSpPr>
          <p:nvPr/>
        </p:nvSpPr>
        <p:spPr bwMode="auto">
          <a:xfrm>
            <a:off x="3200400" y="46863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46" name="Oval 50"/>
          <p:cNvSpPr>
            <a:spLocks noChangeArrowheads="1"/>
          </p:cNvSpPr>
          <p:nvPr/>
        </p:nvSpPr>
        <p:spPr bwMode="auto">
          <a:xfrm flipH="1">
            <a:off x="6858000" y="46482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47" name="Line 51"/>
          <p:cNvSpPr>
            <a:spLocks noChangeShapeType="1"/>
          </p:cNvSpPr>
          <p:nvPr/>
        </p:nvSpPr>
        <p:spPr bwMode="auto">
          <a:xfrm flipH="1">
            <a:off x="5943600" y="47625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48" name="Oval 52"/>
          <p:cNvSpPr>
            <a:spLocks noChangeArrowheads="1"/>
          </p:cNvSpPr>
          <p:nvPr/>
        </p:nvSpPr>
        <p:spPr bwMode="auto">
          <a:xfrm flipH="1">
            <a:off x="3505200" y="37338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49" name="Line 53"/>
          <p:cNvSpPr>
            <a:spLocks noChangeShapeType="1"/>
          </p:cNvSpPr>
          <p:nvPr/>
        </p:nvSpPr>
        <p:spPr bwMode="auto">
          <a:xfrm flipH="1">
            <a:off x="3276600" y="38481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50" name="Oval 54"/>
          <p:cNvSpPr>
            <a:spLocks noChangeArrowheads="1"/>
          </p:cNvSpPr>
          <p:nvPr/>
        </p:nvSpPr>
        <p:spPr bwMode="auto">
          <a:xfrm flipH="1">
            <a:off x="4724400" y="47244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51" name="Line 55"/>
          <p:cNvSpPr>
            <a:spLocks noChangeShapeType="1"/>
          </p:cNvSpPr>
          <p:nvPr/>
        </p:nvSpPr>
        <p:spPr bwMode="auto">
          <a:xfrm flipH="1">
            <a:off x="4495800" y="48387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52" name="Oval 56"/>
          <p:cNvSpPr>
            <a:spLocks noChangeArrowheads="1"/>
          </p:cNvSpPr>
          <p:nvPr/>
        </p:nvSpPr>
        <p:spPr bwMode="auto">
          <a:xfrm flipH="1">
            <a:off x="5105400" y="39624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53" name="Line 57"/>
          <p:cNvSpPr>
            <a:spLocks noChangeShapeType="1"/>
          </p:cNvSpPr>
          <p:nvPr/>
        </p:nvSpPr>
        <p:spPr bwMode="auto">
          <a:xfrm flipH="1">
            <a:off x="4648200" y="40767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956" name="Oval 60"/>
          <p:cNvSpPr>
            <a:spLocks noChangeArrowheads="1"/>
          </p:cNvSpPr>
          <p:nvPr/>
        </p:nvSpPr>
        <p:spPr bwMode="auto">
          <a:xfrm flipH="1">
            <a:off x="3632200" y="42672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8957" name="Text Box 61"/>
          <p:cNvSpPr txBox="1">
            <a:spLocks noChangeArrowheads="1"/>
          </p:cNvSpPr>
          <p:nvPr/>
        </p:nvSpPr>
        <p:spPr bwMode="auto">
          <a:xfrm>
            <a:off x="5105400" y="58674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4923367" y="5638800"/>
            <a:ext cx="228600" cy="228600"/>
          </a:xfrm>
          <a:prstGeom prst="ellipse">
            <a:avLst/>
          </a:prstGeom>
          <a:solidFill>
            <a:srgbClr val="0000FF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5164667" y="5753100"/>
            <a:ext cx="22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7" grpId="0" animBg="1"/>
      <p:bldP spid="208923" grpId="0" animBg="1"/>
      <p:bldP spid="208924" grpId="0" animBg="1"/>
      <p:bldP spid="208925" grpId="0" animBg="1"/>
      <p:bldP spid="208926" grpId="0" animBg="1"/>
      <p:bldP spid="208938" grpId="0" animBg="1"/>
      <p:bldP spid="208939" grpId="0" animBg="1"/>
      <p:bldP spid="208940" grpId="0" animBg="1"/>
      <p:bldP spid="208941" grpId="0" animBg="1"/>
      <p:bldP spid="208944" grpId="0" animBg="1"/>
      <p:bldP spid="208946" grpId="0" animBg="1"/>
      <p:bldP spid="208947" grpId="0" animBg="1"/>
      <p:bldP spid="208948" grpId="0" animBg="1"/>
      <p:bldP spid="208949" grpId="0" animBg="1"/>
      <p:bldP spid="208950" grpId="0" animBg="1"/>
      <p:bldP spid="208951" grpId="0" animBg="1"/>
      <p:bldP spid="208952" grpId="0" animBg="1"/>
      <p:bldP spid="208953" grpId="0" animBg="1"/>
      <p:bldP spid="208956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Line 2"/>
          <p:cNvSpPr>
            <a:spLocks noChangeShapeType="1"/>
          </p:cNvSpPr>
          <p:nvPr/>
        </p:nvSpPr>
        <p:spPr bwMode="auto">
          <a:xfrm>
            <a:off x="1905000" y="2895600"/>
            <a:ext cx="358140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0947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1094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094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095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0951" name="Text Box 7"/>
            <p:cNvSpPr txBox="1">
              <a:spLocks noChangeArrowheads="1"/>
            </p:cNvSpPr>
            <p:nvPr/>
          </p:nvSpPr>
          <p:spPr bwMode="auto">
            <a:xfrm rot="-5400000">
              <a:off x="940" y="218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62000" y="2514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sp>
        <p:nvSpPr>
          <p:cNvPr id="210955" name="Oval 11"/>
          <p:cNvSpPr>
            <a:spLocks noChangeArrowheads="1"/>
          </p:cNvSpPr>
          <p:nvPr/>
        </p:nvSpPr>
        <p:spPr bwMode="auto">
          <a:xfrm>
            <a:off x="2286000" y="35814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1828800" y="22860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0958" name="Oval 14"/>
          <p:cNvSpPr>
            <a:spLocks noChangeArrowheads="1"/>
          </p:cNvSpPr>
          <p:nvPr/>
        </p:nvSpPr>
        <p:spPr bwMode="auto">
          <a:xfrm>
            <a:off x="1828800" y="45720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 rot="-5400000">
            <a:off x="1485900" y="41148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 rot="-5400000">
            <a:off x="2286000" y="3454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63" name="Oval 19"/>
          <p:cNvSpPr>
            <a:spLocks noChangeArrowheads="1"/>
          </p:cNvSpPr>
          <p:nvPr/>
        </p:nvSpPr>
        <p:spPr bwMode="auto">
          <a:xfrm>
            <a:off x="1905000" y="54864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64" name="Line 20"/>
          <p:cNvSpPr>
            <a:spLocks noChangeShapeType="1"/>
          </p:cNvSpPr>
          <p:nvPr/>
        </p:nvSpPr>
        <p:spPr bwMode="auto">
          <a:xfrm rot="-5400000">
            <a:off x="1905000" y="53721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65" name="Oval 21"/>
          <p:cNvSpPr>
            <a:spLocks noChangeArrowheads="1"/>
          </p:cNvSpPr>
          <p:nvPr/>
        </p:nvSpPr>
        <p:spPr bwMode="auto">
          <a:xfrm>
            <a:off x="2971800" y="45720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 rot="-5400000">
            <a:off x="2857500" y="4343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67" name="Oval 23"/>
          <p:cNvSpPr>
            <a:spLocks noChangeArrowheads="1"/>
          </p:cNvSpPr>
          <p:nvPr/>
        </p:nvSpPr>
        <p:spPr bwMode="auto">
          <a:xfrm flipH="1">
            <a:off x="5448300" y="24384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68" name="Line 24"/>
          <p:cNvSpPr>
            <a:spLocks noChangeShapeType="1"/>
          </p:cNvSpPr>
          <p:nvPr/>
        </p:nvSpPr>
        <p:spPr bwMode="auto">
          <a:xfrm rot="16200000" flipH="1">
            <a:off x="5105400" y="3124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69" name="Oval 25"/>
          <p:cNvSpPr>
            <a:spLocks noChangeArrowheads="1"/>
          </p:cNvSpPr>
          <p:nvPr/>
        </p:nvSpPr>
        <p:spPr bwMode="auto">
          <a:xfrm flipH="1">
            <a:off x="3098800" y="33528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70" name="Line 26"/>
          <p:cNvSpPr>
            <a:spLocks noChangeShapeType="1"/>
          </p:cNvSpPr>
          <p:nvPr/>
        </p:nvSpPr>
        <p:spPr bwMode="auto">
          <a:xfrm rot="16200000" flipH="1">
            <a:off x="3086100" y="3695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71" name="Oval 27"/>
          <p:cNvSpPr>
            <a:spLocks noChangeArrowheads="1"/>
          </p:cNvSpPr>
          <p:nvPr/>
        </p:nvSpPr>
        <p:spPr bwMode="auto">
          <a:xfrm flipH="1">
            <a:off x="4495800" y="44958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72" name="Line 28"/>
          <p:cNvSpPr>
            <a:spLocks noChangeShapeType="1"/>
          </p:cNvSpPr>
          <p:nvPr/>
        </p:nvSpPr>
        <p:spPr bwMode="auto">
          <a:xfrm rot="16200000" flipH="1">
            <a:off x="4495800" y="48387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73" name="Oval 29"/>
          <p:cNvSpPr>
            <a:spLocks noChangeArrowheads="1"/>
          </p:cNvSpPr>
          <p:nvPr/>
        </p:nvSpPr>
        <p:spPr bwMode="auto">
          <a:xfrm flipH="1">
            <a:off x="5105400" y="39624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74" name="Line 30"/>
          <p:cNvSpPr>
            <a:spLocks noChangeShapeType="1"/>
          </p:cNvSpPr>
          <p:nvPr/>
        </p:nvSpPr>
        <p:spPr bwMode="auto">
          <a:xfrm rot="16200000" flipH="1">
            <a:off x="4991100" y="4419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0975" name="Oval 31"/>
          <p:cNvSpPr>
            <a:spLocks noChangeArrowheads="1"/>
          </p:cNvSpPr>
          <p:nvPr/>
        </p:nvSpPr>
        <p:spPr bwMode="auto">
          <a:xfrm flipH="1">
            <a:off x="3632200" y="4267200"/>
            <a:ext cx="228600" cy="228600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0976" name="Text Box 32"/>
          <p:cNvSpPr txBox="1">
            <a:spLocks noChangeArrowheads="1"/>
          </p:cNvSpPr>
          <p:nvPr/>
        </p:nvSpPr>
        <p:spPr bwMode="auto">
          <a:xfrm>
            <a:off x="4800600" y="5867400"/>
            <a:ext cx="1371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graphicFrame>
        <p:nvGraphicFramePr>
          <p:cNvPr id="210977" name="Object 33"/>
          <p:cNvGraphicFramePr>
            <a:graphicFrameLocks noChangeAspect="1"/>
          </p:cNvGraphicFramePr>
          <p:nvPr/>
        </p:nvGraphicFramePr>
        <p:xfrm>
          <a:off x="4800600" y="533400"/>
          <a:ext cx="37814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0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"/>
                        <a:ext cx="3781425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5" grpId="0" animBg="1"/>
      <p:bldP spid="210958" grpId="0" animBg="1"/>
      <p:bldP spid="210959" grpId="0" animBg="1"/>
      <p:bldP spid="210962" grpId="0" animBg="1"/>
      <p:bldP spid="210963" grpId="0" animBg="1"/>
      <p:bldP spid="210964" grpId="0" animBg="1"/>
      <p:bldP spid="210965" grpId="0" animBg="1"/>
      <p:bldP spid="210966" grpId="0" animBg="1"/>
      <p:bldP spid="210967" grpId="0" animBg="1"/>
      <p:bldP spid="210968" grpId="0" animBg="1"/>
      <p:bldP spid="210969" grpId="0" animBg="1"/>
      <p:bldP spid="210970" grpId="0" animBg="1"/>
      <p:bldP spid="210971" grpId="0" animBg="1"/>
      <p:bldP spid="210972" grpId="0" animBg="1"/>
      <p:bldP spid="210973" grpId="0" animBg="1"/>
      <p:bldP spid="210974" grpId="0" animBg="1"/>
      <p:bldP spid="2109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1905000" y="3886200"/>
            <a:ext cx="358140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1971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11972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1974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1975" name="Text Box 7"/>
            <p:cNvSpPr txBox="1">
              <a:spLocks noChangeArrowheads="1"/>
            </p:cNvSpPr>
            <p:nvPr/>
          </p:nvSpPr>
          <p:spPr bwMode="auto">
            <a:xfrm rot="16200000">
              <a:off x="940" y="2332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657600" y="577850"/>
            <a:ext cx="5257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Putting it together…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4953000" y="5272088"/>
            <a:ext cx="2514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2000" name="Text Box 32"/>
          <p:cNvSpPr txBox="1">
            <a:spLocks noChangeArrowheads="1"/>
          </p:cNvSpPr>
          <p:nvPr/>
        </p:nvSpPr>
        <p:spPr bwMode="auto">
          <a:xfrm>
            <a:off x="5105400" y="58674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2001" name="Line 33"/>
          <p:cNvSpPr>
            <a:spLocks noChangeShapeType="1"/>
          </p:cNvSpPr>
          <p:nvPr/>
        </p:nvSpPr>
        <p:spPr bwMode="auto">
          <a:xfrm>
            <a:off x="1905000" y="2667000"/>
            <a:ext cx="434340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02" name="Text Box 34"/>
          <p:cNvSpPr txBox="1">
            <a:spLocks noChangeArrowheads="1"/>
          </p:cNvSpPr>
          <p:nvPr/>
        </p:nvSpPr>
        <p:spPr bwMode="auto">
          <a:xfrm>
            <a:off x="1828800" y="22860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2005" name="Oval 37"/>
          <p:cNvSpPr>
            <a:spLocks noChangeArrowheads="1"/>
          </p:cNvSpPr>
          <p:nvPr/>
        </p:nvSpPr>
        <p:spPr bwMode="auto">
          <a:xfrm>
            <a:off x="2247900" y="5130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 rot="-5400000">
            <a:off x="2133600" y="4902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07" name="Line 39"/>
          <p:cNvSpPr>
            <a:spLocks noChangeShapeType="1"/>
          </p:cNvSpPr>
          <p:nvPr/>
        </p:nvSpPr>
        <p:spPr bwMode="auto">
          <a:xfrm>
            <a:off x="2476500" y="52451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08" name="Line 40"/>
          <p:cNvSpPr>
            <a:spLocks noChangeShapeType="1"/>
          </p:cNvSpPr>
          <p:nvPr/>
        </p:nvSpPr>
        <p:spPr bwMode="auto">
          <a:xfrm flipV="1">
            <a:off x="2438400" y="47498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09" name="Oval 41"/>
          <p:cNvSpPr>
            <a:spLocks noChangeArrowheads="1"/>
          </p:cNvSpPr>
          <p:nvPr/>
        </p:nvSpPr>
        <p:spPr bwMode="auto">
          <a:xfrm flipH="1" flipV="1">
            <a:off x="4953000" y="30480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10" name="Line 42"/>
          <p:cNvSpPr>
            <a:spLocks noChangeShapeType="1"/>
          </p:cNvSpPr>
          <p:nvPr/>
        </p:nvSpPr>
        <p:spPr bwMode="auto">
          <a:xfrm rot="-5400000" flipH="1" flipV="1">
            <a:off x="4838700" y="3505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11" name="Line 43"/>
          <p:cNvSpPr>
            <a:spLocks noChangeShapeType="1"/>
          </p:cNvSpPr>
          <p:nvPr/>
        </p:nvSpPr>
        <p:spPr bwMode="auto">
          <a:xfrm flipH="1" flipV="1">
            <a:off x="4495800" y="31623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12" name="Line 44"/>
          <p:cNvSpPr>
            <a:spLocks noChangeShapeType="1"/>
          </p:cNvSpPr>
          <p:nvPr/>
        </p:nvSpPr>
        <p:spPr bwMode="auto">
          <a:xfrm flipH="1">
            <a:off x="4559300" y="32385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13" name="Oval 45"/>
          <p:cNvSpPr>
            <a:spLocks noChangeArrowheads="1"/>
          </p:cNvSpPr>
          <p:nvPr/>
        </p:nvSpPr>
        <p:spPr bwMode="auto">
          <a:xfrm>
            <a:off x="2997200" y="44196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14" name="Line 46"/>
          <p:cNvSpPr>
            <a:spLocks noChangeShapeType="1"/>
          </p:cNvSpPr>
          <p:nvPr/>
        </p:nvSpPr>
        <p:spPr bwMode="auto">
          <a:xfrm rot="-5400000">
            <a:off x="2882900" y="4191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17" name="Line 49"/>
          <p:cNvSpPr>
            <a:spLocks noChangeShapeType="1"/>
          </p:cNvSpPr>
          <p:nvPr/>
        </p:nvSpPr>
        <p:spPr bwMode="auto">
          <a:xfrm rot="-5400000">
            <a:off x="2882900" y="4191000"/>
            <a:ext cx="4572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18" name="Oval 50"/>
          <p:cNvSpPr>
            <a:spLocks noChangeArrowheads="1"/>
          </p:cNvSpPr>
          <p:nvPr/>
        </p:nvSpPr>
        <p:spPr bwMode="auto">
          <a:xfrm flipH="1" flipV="1">
            <a:off x="3784600" y="39624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20" name="Line 52"/>
          <p:cNvSpPr>
            <a:spLocks noChangeShapeType="1"/>
          </p:cNvSpPr>
          <p:nvPr/>
        </p:nvSpPr>
        <p:spPr bwMode="auto">
          <a:xfrm flipH="1" flipV="1">
            <a:off x="3327400" y="40767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22" name="Line 54"/>
          <p:cNvSpPr>
            <a:spLocks noChangeShapeType="1"/>
          </p:cNvSpPr>
          <p:nvPr/>
        </p:nvSpPr>
        <p:spPr bwMode="auto">
          <a:xfrm flipH="1" flipV="1">
            <a:off x="3327400" y="4076700"/>
            <a:ext cx="4572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23" name="Oval 55"/>
          <p:cNvSpPr>
            <a:spLocks noChangeArrowheads="1"/>
          </p:cNvSpPr>
          <p:nvPr/>
        </p:nvSpPr>
        <p:spPr bwMode="auto">
          <a:xfrm flipH="1" flipV="1">
            <a:off x="2438400" y="36576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24" name="Line 56"/>
          <p:cNvSpPr>
            <a:spLocks noChangeShapeType="1"/>
          </p:cNvSpPr>
          <p:nvPr/>
        </p:nvSpPr>
        <p:spPr bwMode="auto">
          <a:xfrm rot="5400000" flipH="1">
            <a:off x="2324100" y="3429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25" name="Line 57"/>
          <p:cNvSpPr>
            <a:spLocks noChangeShapeType="1"/>
          </p:cNvSpPr>
          <p:nvPr/>
        </p:nvSpPr>
        <p:spPr bwMode="auto">
          <a:xfrm flipH="1" flipV="1">
            <a:off x="1981200" y="37719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26" name="Line 58"/>
          <p:cNvSpPr>
            <a:spLocks noChangeShapeType="1"/>
          </p:cNvSpPr>
          <p:nvPr/>
        </p:nvSpPr>
        <p:spPr bwMode="auto">
          <a:xfrm flipH="1" flipV="1">
            <a:off x="2044700" y="32766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27" name="Oval 59"/>
          <p:cNvSpPr>
            <a:spLocks noChangeArrowheads="1"/>
          </p:cNvSpPr>
          <p:nvPr/>
        </p:nvSpPr>
        <p:spPr bwMode="auto">
          <a:xfrm flipH="1" flipV="1">
            <a:off x="2438400" y="36576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28" name="Text Box 60"/>
          <p:cNvSpPr txBox="1">
            <a:spLocks noChangeArrowheads="1"/>
          </p:cNvSpPr>
          <p:nvPr/>
        </p:nvSpPr>
        <p:spPr bwMode="auto">
          <a:xfrm>
            <a:off x="5791200" y="2819400"/>
            <a:ext cx="3352800" cy="20145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Species 2 “wins”:</a:t>
            </a:r>
            <a:br>
              <a:rPr lang="en-US"/>
            </a:br>
            <a:r>
              <a:rPr lang="en-US"/>
              <a:t>N</a:t>
            </a:r>
            <a:r>
              <a:rPr lang="en-US" baseline="-25000"/>
              <a:t>2</a:t>
            </a:r>
            <a:r>
              <a:rPr lang="en-US" baseline="30000"/>
              <a:t>* </a:t>
            </a:r>
            <a:r>
              <a:rPr lang="en-US"/>
              <a:t>=K</a:t>
            </a:r>
            <a:r>
              <a:rPr lang="en-US" baseline="-25000"/>
              <a:t>2</a:t>
            </a:r>
            <a:r>
              <a:rPr lang="en-US"/>
              <a:t>, N</a:t>
            </a:r>
            <a:r>
              <a:rPr lang="en-US" baseline="-25000"/>
              <a:t>1</a:t>
            </a:r>
            <a:r>
              <a:rPr lang="en-US" baseline="30000"/>
              <a:t>* </a:t>
            </a:r>
            <a:r>
              <a:rPr lang="en-US"/>
              <a:t>=0</a:t>
            </a:r>
          </a:p>
          <a:p>
            <a:r>
              <a:rPr lang="en-US"/>
              <a:t>(reverse to get Species 1 winning)</a:t>
            </a:r>
          </a:p>
        </p:txBody>
      </p:sp>
      <p:sp>
        <p:nvSpPr>
          <p:cNvPr id="212029" name="Text Box 61"/>
          <p:cNvSpPr txBox="1">
            <a:spLocks noChangeArrowheads="1"/>
          </p:cNvSpPr>
          <p:nvPr/>
        </p:nvSpPr>
        <p:spPr bwMode="auto">
          <a:xfrm>
            <a:off x="5791200" y="58674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2030" name="Text Box 62"/>
          <p:cNvSpPr txBox="1">
            <a:spLocks noChangeArrowheads="1"/>
          </p:cNvSpPr>
          <p:nvPr/>
        </p:nvSpPr>
        <p:spPr bwMode="auto">
          <a:xfrm>
            <a:off x="1066800" y="23622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-0.01459 -0.01667 -0.02917 -0.0331 -0.03889 -0.0463 C -0.04861 -0.05949 -0.05365 -0.06875 -0.05834 -0.07963 C -0.06302 -0.09051 -0.06476 -0.10231 -0.06667 -0.11111 C -0.06858 -0.11991 -0.06806 -0.12477 -0.06945 -0.13333 C -0.07084 -0.1419 -0.07414 -0.1581 -0.075 -0.16296 " pathEditMode="relative" ptsTypes="aaaaaA">
                                      <p:cBhvr>
                                        <p:cTn id="99" dur="2000" fill="hold"/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05" grpId="0" animBg="1"/>
      <p:bldP spid="212006" grpId="0" animBg="1"/>
      <p:bldP spid="212007" grpId="0" animBg="1"/>
      <p:bldP spid="212008" grpId="0" animBg="1"/>
      <p:bldP spid="212009" grpId="0" animBg="1"/>
      <p:bldP spid="212010" grpId="0" animBg="1"/>
      <p:bldP spid="212011" grpId="0" animBg="1"/>
      <p:bldP spid="212012" grpId="0" animBg="1"/>
      <p:bldP spid="212013" grpId="0" animBg="1"/>
      <p:bldP spid="212014" grpId="0" animBg="1"/>
      <p:bldP spid="212017" grpId="0" animBg="1"/>
      <p:bldP spid="212018" grpId="0" animBg="1"/>
      <p:bldP spid="212020" grpId="0" animBg="1"/>
      <p:bldP spid="212022" grpId="0" animBg="1"/>
      <p:bldP spid="212023" grpId="0" animBg="1"/>
      <p:bldP spid="212023" grpId="1" animBg="1"/>
      <p:bldP spid="212024" grpId="0" animBg="1"/>
      <p:bldP spid="212025" grpId="0" animBg="1"/>
      <p:bldP spid="212026" grpId="0" animBg="1"/>
      <p:bldP spid="212027" grpId="0" animBg="1"/>
      <p:bldP spid="2120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Species interactions: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14600" y="1762125"/>
            <a:ext cx="6705600" cy="4486275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dirty="0"/>
              <a:t>Competition	(- , -)</a:t>
            </a:r>
          </a:p>
          <a:p>
            <a:pPr algn="l"/>
            <a:r>
              <a:rPr lang="en-US" sz="3600" dirty="0"/>
              <a:t>Predation	(+ , -)</a:t>
            </a:r>
          </a:p>
          <a:p>
            <a:pPr lvl="1" algn="l"/>
            <a:r>
              <a:rPr lang="en-US" sz="3600" dirty="0"/>
              <a:t>(</a:t>
            </a:r>
            <a:r>
              <a:rPr lang="en-US" sz="3600" dirty="0" err="1"/>
              <a:t>Herbivory</a:t>
            </a:r>
            <a:r>
              <a:rPr lang="en-US" sz="3600" dirty="0"/>
              <a:t>, Parasitism, Disease)</a:t>
            </a:r>
          </a:p>
          <a:p>
            <a:pPr algn="l"/>
            <a:r>
              <a:rPr lang="en-US" sz="3600" dirty="0"/>
              <a:t>Mutualism	(+ , +)</a:t>
            </a:r>
          </a:p>
          <a:p>
            <a:pPr algn="l"/>
            <a:r>
              <a:rPr lang="en-US" sz="3600" dirty="0"/>
              <a:t>None		(0 , 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1905000" y="3886200"/>
            <a:ext cx="358140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1971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11972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1974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1975" name="Text Box 7"/>
            <p:cNvSpPr txBox="1">
              <a:spLocks noChangeArrowheads="1"/>
            </p:cNvSpPr>
            <p:nvPr/>
          </p:nvSpPr>
          <p:spPr bwMode="auto">
            <a:xfrm rot="16200000">
              <a:off x="940" y="241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4343400" y="0"/>
            <a:ext cx="4800600" cy="267765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Your turn…. For A and B:</a:t>
            </a:r>
          </a:p>
          <a:p>
            <a:pPr marL="514350" indent="-514350" algn="l">
              <a:buAutoNum type="arabicParenR"/>
            </a:pPr>
            <a:r>
              <a:rPr lang="en-US" dirty="0" smtClean="0"/>
              <a:t>Draw the trajectory on the phase-plane</a:t>
            </a:r>
          </a:p>
          <a:p>
            <a:pPr marL="514350" indent="-514350" algn="l">
              <a:buAutoNum type="arabicParenR"/>
            </a:pPr>
            <a:r>
              <a:rPr lang="en-US" dirty="0" smtClean="0"/>
              <a:t>Draw the dynamics (N vs. t) for each system.</a:t>
            </a:r>
            <a:endParaRPr lang="en-US" dirty="0"/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4953000" y="5272088"/>
            <a:ext cx="2514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dN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/N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2000" name="Text Box 32"/>
          <p:cNvSpPr txBox="1">
            <a:spLocks noChangeArrowheads="1"/>
          </p:cNvSpPr>
          <p:nvPr/>
        </p:nvSpPr>
        <p:spPr bwMode="auto">
          <a:xfrm>
            <a:off x="5105400" y="58674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2001" name="Line 33"/>
          <p:cNvSpPr>
            <a:spLocks noChangeShapeType="1"/>
          </p:cNvSpPr>
          <p:nvPr/>
        </p:nvSpPr>
        <p:spPr bwMode="auto">
          <a:xfrm>
            <a:off x="1905000" y="2667000"/>
            <a:ext cx="434340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2002" name="Text Box 34"/>
          <p:cNvSpPr txBox="1">
            <a:spLocks noChangeArrowheads="1"/>
          </p:cNvSpPr>
          <p:nvPr/>
        </p:nvSpPr>
        <p:spPr bwMode="auto">
          <a:xfrm>
            <a:off x="1828800" y="22860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2005" name="Oval 37"/>
          <p:cNvSpPr>
            <a:spLocks noChangeArrowheads="1"/>
          </p:cNvSpPr>
          <p:nvPr/>
        </p:nvSpPr>
        <p:spPr bwMode="auto">
          <a:xfrm>
            <a:off x="2247900" y="5130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09" name="Oval 41"/>
          <p:cNvSpPr>
            <a:spLocks noChangeArrowheads="1"/>
          </p:cNvSpPr>
          <p:nvPr/>
        </p:nvSpPr>
        <p:spPr bwMode="auto">
          <a:xfrm flipH="1" flipV="1">
            <a:off x="4953000" y="30480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2029" name="Text Box 61"/>
          <p:cNvSpPr txBox="1">
            <a:spLocks noChangeArrowheads="1"/>
          </p:cNvSpPr>
          <p:nvPr/>
        </p:nvSpPr>
        <p:spPr bwMode="auto">
          <a:xfrm>
            <a:off x="5791200" y="58674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2030" name="Text Box 62"/>
          <p:cNvSpPr txBox="1">
            <a:spLocks noChangeArrowheads="1"/>
          </p:cNvSpPr>
          <p:nvPr/>
        </p:nvSpPr>
        <p:spPr bwMode="auto">
          <a:xfrm>
            <a:off x="1066800" y="23622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2895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62200" y="5105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517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Line 2"/>
          <p:cNvSpPr>
            <a:spLocks noChangeShapeType="1"/>
          </p:cNvSpPr>
          <p:nvPr/>
        </p:nvSpPr>
        <p:spPr bwMode="auto">
          <a:xfrm>
            <a:off x="1905000" y="2667000"/>
            <a:ext cx="259080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2995" name="Group 3"/>
          <p:cNvGrpSpPr>
            <a:grpSpLocks/>
          </p:cNvGrpSpPr>
          <p:nvPr/>
        </p:nvGrpSpPr>
        <p:grpSpPr bwMode="auto">
          <a:xfrm>
            <a:off x="500978" y="2362200"/>
            <a:ext cx="5720435" cy="4124325"/>
            <a:chOff x="1025" y="1488"/>
            <a:chExt cx="2527" cy="2142"/>
          </a:xfrm>
        </p:grpSpPr>
        <p:sp>
          <p:nvSpPr>
            <p:cNvPr id="212996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2999" name="Text Box 7"/>
            <p:cNvSpPr txBox="1">
              <a:spLocks noChangeArrowheads="1"/>
            </p:cNvSpPr>
            <p:nvPr/>
          </p:nvSpPr>
          <p:spPr bwMode="auto">
            <a:xfrm rot="16200000">
              <a:off x="993" y="237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0" y="30163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3657600" y="577850"/>
            <a:ext cx="5257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Another possibility…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5791200" y="51054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867400" y="57912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1905000" y="3962400"/>
            <a:ext cx="434340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2057400" y="22098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3008" name="Oval 16"/>
          <p:cNvSpPr>
            <a:spLocks noChangeArrowheads="1"/>
          </p:cNvSpPr>
          <p:nvPr/>
        </p:nvSpPr>
        <p:spPr bwMode="auto">
          <a:xfrm>
            <a:off x="2057400" y="4876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 rot="-5400000">
            <a:off x="1943100" y="4648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2286000" y="49911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 flipV="1">
            <a:off x="2247900" y="44958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12" name="Oval 20"/>
          <p:cNvSpPr>
            <a:spLocks noChangeArrowheads="1"/>
          </p:cNvSpPr>
          <p:nvPr/>
        </p:nvSpPr>
        <p:spPr bwMode="auto">
          <a:xfrm flipH="1" flipV="1">
            <a:off x="3733800" y="28956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 rot="-5400000" flipH="1" flipV="1">
            <a:off x="3619500" y="3352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 flipH="1" flipV="1">
            <a:off x="3276600" y="30099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15" name="Line 23"/>
          <p:cNvSpPr>
            <a:spLocks noChangeShapeType="1"/>
          </p:cNvSpPr>
          <p:nvPr/>
        </p:nvSpPr>
        <p:spPr bwMode="auto">
          <a:xfrm flipH="1">
            <a:off x="3340100" y="30861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7" name="Text Box 35"/>
          <p:cNvSpPr txBox="1">
            <a:spLocks noChangeArrowheads="1"/>
          </p:cNvSpPr>
          <p:nvPr/>
        </p:nvSpPr>
        <p:spPr bwMode="auto">
          <a:xfrm>
            <a:off x="5181600" y="2819400"/>
            <a:ext cx="3962400" cy="1800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“It depends”: either species can win, depending on starting conditions</a:t>
            </a: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4038600" y="57912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990600" y="22860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sp>
        <p:nvSpPr>
          <p:cNvPr id="213030" name="Oval 38"/>
          <p:cNvSpPr>
            <a:spLocks noChangeArrowheads="1"/>
          </p:cNvSpPr>
          <p:nvPr/>
        </p:nvSpPr>
        <p:spPr bwMode="auto">
          <a:xfrm>
            <a:off x="2057400" y="4876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3031" name="Oval 39"/>
          <p:cNvSpPr>
            <a:spLocks noChangeArrowheads="1"/>
          </p:cNvSpPr>
          <p:nvPr/>
        </p:nvSpPr>
        <p:spPr bwMode="auto">
          <a:xfrm flipH="1" flipV="1">
            <a:off x="3733800" y="28956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3032" name="Oval 40"/>
          <p:cNvSpPr>
            <a:spLocks noChangeArrowheads="1"/>
          </p:cNvSpPr>
          <p:nvPr/>
        </p:nvSpPr>
        <p:spPr bwMode="auto">
          <a:xfrm flipH="1" flipV="1">
            <a:off x="5181600" y="42672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3033" name="Line 41"/>
          <p:cNvSpPr>
            <a:spLocks noChangeShapeType="1"/>
          </p:cNvSpPr>
          <p:nvPr/>
        </p:nvSpPr>
        <p:spPr bwMode="auto">
          <a:xfrm rot="-5400000" flipH="1" flipV="1">
            <a:off x="5067300" y="4724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34" name="Line 42"/>
          <p:cNvSpPr>
            <a:spLocks noChangeShapeType="1"/>
          </p:cNvSpPr>
          <p:nvPr/>
        </p:nvSpPr>
        <p:spPr bwMode="auto">
          <a:xfrm flipH="1" flipV="1">
            <a:off x="4724400" y="43815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35" name="Line 43"/>
          <p:cNvSpPr>
            <a:spLocks noChangeShapeType="1"/>
          </p:cNvSpPr>
          <p:nvPr/>
        </p:nvSpPr>
        <p:spPr bwMode="auto">
          <a:xfrm flipH="1">
            <a:off x="4787900" y="44577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36" name="Oval 44"/>
          <p:cNvSpPr>
            <a:spLocks noChangeArrowheads="1"/>
          </p:cNvSpPr>
          <p:nvPr/>
        </p:nvSpPr>
        <p:spPr bwMode="auto">
          <a:xfrm flipH="1" flipV="1">
            <a:off x="5181600" y="42672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0.01024 -0.01135 0.02066 -0.02246 0.02778 -0.03334 C 0.0349 -0.04422 0.03941 -0.05278 0.04306 -0.06482 C 0.0467 -0.07686 0.04913 -0.0926 0.05 -0.10556 C 0.05087 -0.11852 0.05017 -0.13172 0.04861 -0.1426 C 0.04705 -0.15348 0.04392 -0.16181 0.04028 -0.17037 C 0.03663 -0.17894 0.03142 -0.18635 0.02639 -0.19445 C 0.02135 -0.20255 0.01597 -0.20834 0.00972 -0.21852 C 0.00347 -0.22871 -0.00573 -0.24375 -0.01111 -0.25556 C -0.01649 -0.26737 -0.01962 -0.27871 -0.02222 -0.28889 C -0.02483 -0.29908 -0.02448 -0.30834 -0.02639 -0.31667 C -0.0283 -0.325 -0.0309 -0.33195 -0.03333 -0.33889 " pathEditMode="relative" ptsTypes="aaaaaaaaaaaA">
                                      <p:cBhvr>
                                        <p:cTn id="28" dur="50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-0.02014 0.02847 -0.0401 0.05717 -0.05555 0.07222 C -0.071 0.08727 -0.08194 0.08704 -0.09305 0.09074 C -0.10416 0.09444 -0.11545 0.09375 -0.12222 0.09444 C -0.12899 0.09514 -0.12864 0.09537 -0.13333 0.09444 C -0.13802 0.09352 -0.14514 0.09236 -0.15 0.08889 C -0.15486 0.08542 -0.1585 0.07893 -0.1625 0.07407 C -0.16649 0.06921 -0.17031 0.06481 -0.17361 0.05926 C -0.17691 0.0537 -0.17847 0.04838 -0.18194 0.04074 C -0.18541 0.0331 -0.1908 0.02338 -0.19444 0.01296 C -0.19809 0.00255 -0.20052 -0.01181 -0.20416 -0.02222 C -0.20781 -0.03264 -0.21232 -0.04144 -0.21666 -0.05 " pathEditMode="relative" ptsTypes="aaaaaaaaaaaA">
                                      <p:cBhvr>
                                        <p:cTn id="57" dur="50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-0.01736 0.02014 -0.03473 0.04051 -0.04445 0.05555 C -0.05417 0.0706 -0.05573 0.08079 -0.05834 0.09074 C -0.06094 0.10069 -0.05955 0.10764 -0.05973 0.11481 C -0.0599 0.12199 -0.06164 0.12662 -0.05973 0.13333 C -0.05782 0.14005 -0.05365 0.15069 -0.04861 0.15555 C -0.04358 0.16042 -0.03837 0.15926 -0.02917 0.16296 C -0.01997 0.16667 -0.00573 0.17338 0.00694 0.17778 C 0.01961 0.18217 0.03767 0.18634 0.04722 0.18889 C 0.05677 0.19143 0.05486 0.19051 0.06389 0.19259 C 0.07291 0.19467 0.08715 0.19815 0.10139 0.20185 " pathEditMode="relative" ptsTypes="aaaaaaaaaaA">
                                      <p:cBhvr>
                                        <p:cTn id="86" dur="5000" fill="hold"/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8" grpId="0" animBg="1"/>
      <p:bldP spid="213008" grpId="1" animBg="1"/>
      <p:bldP spid="213009" grpId="0" animBg="1"/>
      <p:bldP spid="213010" grpId="0" animBg="1"/>
      <p:bldP spid="213011" grpId="0" animBg="1"/>
      <p:bldP spid="213012" grpId="0" animBg="1"/>
      <p:bldP spid="213013" grpId="0" animBg="1"/>
      <p:bldP spid="213014" grpId="0" animBg="1"/>
      <p:bldP spid="213015" grpId="0" animBg="1"/>
      <p:bldP spid="213027" grpId="0"/>
      <p:bldP spid="213030" grpId="0" animBg="1"/>
      <p:bldP spid="213031" grpId="0" animBg="1"/>
      <p:bldP spid="213031" grpId="1" animBg="1"/>
      <p:bldP spid="213032" grpId="0" animBg="1"/>
      <p:bldP spid="213033" grpId="0" animBg="1"/>
      <p:bldP spid="213034" grpId="0" animBg="1"/>
      <p:bldP spid="213035" grpId="0" animBg="1"/>
      <p:bldP spid="213036" grpId="0" animBg="1"/>
      <p:bldP spid="21303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Line 2"/>
          <p:cNvSpPr>
            <a:spLocks noChangeShapeType="1"/>
          </p:cNvSpPr>
          <p:nvPr/>
        </p:nvSpPr>
        <p:spPr bwMode="auto">
          <a:xfrm>
            <a:off x="1905000" y="2667000"/>
            <a:ext cx="259080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2995" name="Group 3"/>
          <p:cNvGrpSpPr>
            <a:grpSpLocks/>
          </p:cNvGrpSpPr>
          <p:nvPr/>
        </p:nvGrpSpPr>
        <p:grpSpPr bwMode="auto">
          <a:xfrm>
            <a:off x="424011" y="2362200"/>
            <a:ext cx="5797402" cy="4124325"/>
            <a:chOff x="991" y="1488"/>
            <a:chExt cx="2561" cy="2142"/>
          </a:xfrm>
        </p:grpSpPr>
        <p:sp>
          <p:nvSpPr>
            <p:cNvPr id="212996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2999" name="Text Box 7"/>
            <p:cNvSpPr txBox="1">
              <a:spLocks noChangeArrowheads="1"/>
            </p:cNvSpPr>
            <p:nvPr/>
          </p:nvSpPr>
          <p:spPr bwMode="auto">
            <a:xfrm rot="16200000">
              <a:off x="959" y="237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cs typeface="Tahoma" charset="0"/>
                </a:rPr>
                <a:t>N</a:t>
              </a:r>
              <a:r>
                <a:rPr lang="en-US" sz="4000" baseline="-16000" dirty="0">
                  <a:cs typeface="Tahoma" charset="0"/>
                </a:rPr>
                <a:t>2</a:t>
              </a:r>
            </a:p>
          </p:txBody>
        </p:sp>
      </p:grp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5791200" y="51054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867400" y="57912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1905000" y="3962400"/>
            <a:ext cx="434340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4038600" y="57912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990600" y="22860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sp>
        <p:nvSpPr>
          <p:cNvPr id="213031" name="Oval 39"/>
          <p:cNvSpPr>
            <a:spLocks noChangeArrowheads="1"/>
          </p:cNvSpPr>
          <p:nvPr/>
        </p:nvSpPr>
        <p:spPr bwMode="auto">
          <a:xfrm flipH="1" flipV="1">
            <a:off x="3386346" y="31369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3032" name="Oval 40"/>
          <p:cNvSpPr>
            <a:spLocks noChangeArrowheads="1"/>
          </p:cNvSpPr>
          <p:nvPr/>
        </p:nvSpPr>
        <p:spPr bwMode="auto">
          <a:xfrm flipH="1" flipV="1">
            <a:off x="5181600" y="42672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343400" y="0"/>
            <a:ext cx="4800600" cy="39703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Your turn…. </a:t>
            </a:r>
          </a:p>
          <a:p>
            <a:pPr algn="l"/>
            <a:r>
              <a:rPr lang="en-US" dirty="0"/>
              <a:t>D</a:t>
            </a:r>
            <a:r>
              <a:rPr lang="en-US" dirty="0" smtClean="0"/>
              <a:t>raw the dynamics (N vs. t) for the system that starts at:</a:t>
            </a:r>
          </a:p>
          <a:p>
            <a:pPr marL="2286000" indent="-457200" algn="l">
              <a:buFont typeface="Arial" pitchFamily="34" charset="0"/>
              <a:buChar char="•"/>
            </a:pPr>
            <a:r>
              <a:rPr lang="en-US" dirty="0" smtClean="0"/>
              <a:t>Point A</a:t>
            </a:r>
          </a:p>
          <a:p>
            <a:pPr marL="2286000" indent="-457200" algn="l">
              <a:buFont typeface="Arial" pitchFamily="34" charset="0"/>
              <a:buChar char="•"/>
            </a:pPr>
            <a:r>
              <a:rPr lang="en-US" dirty="0" smtClean="0"/>
              <a:t>Point B</a:t>
            </a:r>
          </a:p>
          <a:p>
            <a:pPr algn="l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16184" y="297483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70500" y="41723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2935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Line 2"/>
          <p:cNvSpPr>
            <a:spLocks noChangeShapeType="1"/>
          </p:cNvSpPr>
          <p:nvPr/>
        </p:nvSpPr>
        <p:spPr bwMode="auto">
          <a:xfrm>
            <a:off x="1905000" y="2667000"/>
            <a:ext cx="259080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2995" name="Group 3"/>
          <p:cNvGrpSpPr>
            <a:grpSpLocks/>
          </p:cNvGrpSpPr>
          <p:nvPr/>
        </p:nvGrpSpPr>
        <p:grpSpPr bwMode="auto">
          <a:xfrm>
            <a:off x="424011" y="2362200"/>
            <a:ext cx="5797402" cy="4124325"/>
            <a:chOff x="991" y="1488"/>
            <a:chExt cx="2561" cy="2142"/>
          </a:xfrm>
        </p:grpSpPr>
        <p:sp>
          <p:nvSpPr>
            <p:cNvPr id="212996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2997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2999" name="Text Box 7"/>
            <p:cNvSpPr txBox="1">
              <a:spLocks noChangeArrowheads="1"/>
            </p:cNvSpPr>
            <p:nvPr/>
          </p:nvSpPr>
          <p:spPr bwMode="auto">
            <a:xfrm rot="16200000">
              <a:off x="959" y="237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cs typeface="Tahoma" charset="0"/>
                </a:rPr>
                <a:t>N</a:t>
              </a:r>
              <a:r>
                <a:rPr lang="en-US" sz="4000" baseline="-16000" dirty="0">
                  <a:cs typeface="Tahoma" charset="0"/>
                </a:rPr>
                <a:t>2</a:t>
              </a:r>
            </a:p>
          </p:txBody>
        </p:sp>
      </p:grp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5791200" y="51054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867400" y="57912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1905000" y="3962400"/>
            <a:ext cx="434340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4038600" y="57912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990600" y="22860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4572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do it for many starting points: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888067" y="2337726"/>
            <a:ext cx="5135341" cy="3419608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reeform 5"/>
          <p:cNvSpPr/>
          <p:nvPr/>
        </p:nvSpPr>
        <p:spPr>
          <a:xfrm>
            <a:off x="1930355" y="2743200"/>
            <a:ext cx="3674578" cy="1710464"/>
          </a:xfrm>
          <a:custGeom>
            <a:avLst/>
            <a:gdLst>
              <a:gd name="connsiteX0" fmla="*/ 3674578 w 3674578"/>
              <a:gd name="connsiteY0" fmla="*/ 474133 h 1710464"/>
              <a:gd name="connsiteX1" fmla="*/ 3539112 w 3674578"/>
              <a:gd name="connsiteY1" fmla="*/ 541867 h 1710464"/>
              <a:gd name="connsiteX2" fmla="*/ 3454445 w 3674578"/>
              <a:gd name="connsiteY2" fmla="*/ 609600 h 1710464"/>
              <a:gd name="connsiteX3" fmla="*/ 3302045 w 3674578"/>
              <a:gd name="connsiteY3" fmla="*/ 694267 h 1710464"/>
              <a:gd name="connsiteX4" fmla="*/ 3234312 w 3674578"/>
              <a:gd name="connsiteY4" fmla="*/ 762000 h 1710464"/>
              <a:gd name="connsiteX5" fmla="*/ 3183512 w 3674578"/>
              <a:gd name="connsiteY5" fmla="*/ 812800 h 1710464"/>
              <a:gd name="connsiteX6" fmla="*/ 3149645 w 3674578"/>
              <a:gd name="connsiteY6" fmla="*/ 863600 h 1710464"/>
              <a:gd name="connsiteX7" fmla="*/ 3098845 w 3674578"/>
              <a:gd name="connsiteY7" fmla="*/ 880533 h 1710464"/>
              <a:gd name="connsiteX8" fmla="*/ 2946445 w 3674578"/>
              <a:gd name="connsiteY8" fmla="*/ 965200 h 1710464"/>
              <a:gd name="connsiteX9" fmla="*/ 2844845 w 3674578"/>
              <a:gd name="connsiteY9" fmla="*/ 1049867 h 1710464"/>
              <a:gd name="connsiteX10" fmla="*/ 2794045 w 3674578"/>
              <a:gd name="connsiteY10" fmla="*/ 1083733 h 1710464"/>
              <a:gd name="connsiteX11" fmla="*/ 2692445 w 3674578"/>
              <a:gd name="connsiteY11" fmla="*/ 1117600 h 1710464"/>
              <a:gd name="connsiteX12" fmla="*/ 2658578 w 3674578"/>
              <a:gd name="connsiteY12" fmla="*/ 1168400 h 1710464"/>
              <a:gd name="connsiteX13" fmla="*/ 2556978 w 3674578"/>
              <a:gd name="connsiteY13" fmla="*/ 1202267 h 1710464"/>
              <a:gd name="connsiteX14" fmla="*/ 2421512 w 3674578"/>
              <a:gd name="connsiteY14" fmla="*/ 1286933 h 1710464"/>
              <a:gd name="connsiteX15" fmla="*/ 2370712 w 3674578"/>
              <a:gd name="connsiteY15" fmla="*/ 1303867 h 1710464"/>
              <a:gd name="connsiteX16" fmla="*/ 2235245 w 3674578"/>
              <a:gd name="connsiteY16" fmla="*/ 1388533 h 1710464"/>
              <a:gd name="connsiteX17" fmla="*/ 2184445 w 3674578"/>
              <a:gd name="connsiteY17" fmla="*/ 1405467 h 1710464"/>
              <a:gd name="connsiteX18" fmla="*/ 2150578 w 3674578"/>
              <a:gd name="connsiteY18" fmla="*/ 1456267 h 1710464"/>
              <a:gd name="connsiteX19" fmla="*/ 2048978 w 3674578"/>
              <a:gd name="connsiteY19" fmla="*/ 1524000 h 1710464"/>
              <a:gd name="connsiteX20" fmla="*/ 1964312 w 3674578"/>
              <a:gd name="connsiteY20" fmla="*/ 1591733 h 1710464"/>
              <a:gd name="connsiteX21" fmla="*/ 1862712 w 3674578"/>
              <a:gd name="connsiteY21" fmla="*/ 1659467 h 1710464"/>
              <a:gd name="connsiteX22" fmla="*/ 1693378 w 3674578"/>
              <a:gd name="connsiteY22" fmla="*/ 1710267 h 1710464"/>
              <a:gd name="connsiteX23" fmla="*/ 1591778 w 3674578"/>
              <a:gd name="connsiteY23" fmla="*/ 1710267 h 1710464"/>
              <a:gd name="connsiteX24" fmla="*/ 1540978 w 3674578"/>
              <a:gd name="connsiteY24" fmla="*/ 1693333 h 1710464"/>
              <a:gd name="connsiteX25" fmla="*/ 1490178 w 3674578"/>
              <a:gd name="connsiteY25" fmla="*/ 1710267 h 1710464"/>
              <a:gd name="connsiteX26" fmla="*/ 1388578 w 3674578"/>
              <a:gd name="connsiteY26" fmla="*/ 1676400 h 1710464"/>
              <a:gd name="connsiteX27" fmla="*/ 1337778 w 3674578"/>
              <a:gd name="connsiteY27" fmla="*/ 1642533 h 1710464"/>
              <a:gd name="connsiteX28" fmla="*/ 1286978 w 3674578"/>
              <a:gd name="connsiteY28" fmla="*/ 1625600 h 1710464"/>
              <a:gd name="connsiteX29" fmla="*/ 1134578 w 3674578"/>
              <a:gd name="connsiteY29" fmla="*/ 1540933 h 1710464"/>
              <a:gd name="connsiteX30" fmla="*/ 1117645 w 3674578"/>
              <a:gd name="connsiteY30" fmla="*/ 1490133 h 1710464"/>
              <a:gd name="connsiteX31" fmla="*/ 1016045 w 3674578"/>
              <a:gd name="connsiteY31" fmla="*/ 1439333 h 1710464"/>
              <a:gd name="connsiteX32" fmla="*/ 965245 w 3674578"/>
              <a:gd name="connsiteY32" fmla="*/ 1388533 h 1710464"/>
              <a:gd name="connsiteX33" fmla="*/ 863645 w 3674578"/>
              <a:gd name="connsiteY33" fmla="*/ 1354667 h 1710464"/>
              <a:gd name="connsiteX34" fmla="*/ 745112 w 3674578"/>
              <a:gd name="connsiteY34" fmla="*/ 1236133 h 1710464"/>
              <a:gd name="connsiteX35" fmla="*/ 728178 w 3674578"/>
              <a:gd name="connsiteY35" fmla="*/ 1185333 h 1710464"/>
              <a:gd name="connsiteX36" fmla="*/ 660445 w 3674578"/>
              <a:gd name="connsiteY36" fmla="*/ 1083733 h 1710464"/>
              <a:gd name="connsiteX37" fmla="*/ 609645 w 3674578"/>
              <a:gd name="connsiteY37" fmla="*/ 914400 h 1710464"/>
              <a:gd name="connsiteX38" fmla="*/ 592712 w 3674578"/>
              <a:gd name="connsiteY38" fmla="*/ 863600 h 1710464"/>
              <a:gd name="connsiteX39" fmla="*/ 508045 w 3674578"/>
              <a:gd name="connsiteY39" fmla="*/ 762000 h 1710464"/>
              <a:gd name="connsiteX40" fmla="*/ 457245 w 3674578"/>
              <a:gd name="connsiteY40" fmla="*/ 745067 h 1710464"/>
              <a:gd name="connsiteX41" fmla="*/ 423378 w 3674578"/>
              <a:gd name="connsiteY41" fmla="*/ 694267 h 1710464"/>
              <a:gd name="connsiteX42" fmla="*/ 372578 w 3674578"/>
              <a:gd name="connsiteY42" fmla="*/ 677333 h 1710464"/>
              <a:gd name="connsiteX43" fmla="*/ 355645 w 3674578"/>
              <a:gd name="connsiteY43" fmla="*/ 626533 h 1710464"/>
              <a:gd name="connsiteX44" fmla="*/ 254045 w 3674578"/>
              <a:gd name="connsiteY44" fmla="*/ 558800 h 1710464"/>
              <a:gd name="connsiteX45" fmla="*/ 220178 w 3674578"/>
              <a:gd name="connsiteY45" fmla="*/ 508000 h 1710464"/>
              <a:gd name="connsiteX46" fmla="*/ 169378 w 3674578"/>
              <a:gd name="connsiteY46" fmla="*/ 406400 h 1710464"/>
              <a:gd name="connsiteX47" fmla="*/ 84712 w 3674578"/>
              <a:gd name="connsiteY47" fmla="*/ 152400 h 1710464"/>
              <a:gd name="connsiteX48" fmla="*/ 67778 w 3674578"/>
              <a:gd name="connsiteY48" fmla="*/ 101600 h 1710464"/>
              <a:gd name="connsiteX49" fmla="*/ 16978 w 3674578"/>
              <a:gd name="connsiteY49" fmla="*/ 67733 h 1710464"/>
              <a:gd name="connsiteX50" fmla="*/ 45 w 3674578"/>
              <a:gd name="connsiteY50" fmla="*/ 0 h 171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674578" h="1710464">
                <a:moveTo>
                  <a:pt x="3674578" y="474133"/>
                </a:moveTo>
                <a:cubicBezTo>
                  <a:pt x="3634153" y="490303"/>
                  <a:pt x="3572931" y="508048"/>
                  <a:pt x="3539112" y="541867"/>
                </a:cubicBezTo>
                <a:cubicBezTo>
                  <a:pt x="3462519" y="618460"/>
                  <a:pt x="3553341" y="576635"/>
                  <a:pt x="3454445" y="609600"/>
                </a:cubicBezTo>
                <a:cubicBezTo>
                  <a:pt x="3337993" y="687234"/>
                  <a:pt x="3391459" y="664461"/>
                  <a:pt x="3302045" y="694267"/>
                </a:cubicBezTo>
                <a:cubicBezTo>
                  <a:pt x="3269792" y="791029"/>
                  <a:pt x="3311721" y="710394"/>
                  <a:pt x="3234312" y="762000"/>
                </a:cubicBezTo>
                <a:cubicBezTo>
                  <a:pt x="3214387" y="775284"/>
                  <a:pt x="3198843" y="794403"/>
                  <a:pt x="3183512" y="812800"/>
                </a:cubicBezTo>
                <a:cubicBezTo>
                  <a:pt x="3170483" y="828434"/>
                  <a:pt x="3165537" y="850887"/>
                  <a:pt x="3149645" y="863600"/>
                </a:cubicBezTo>
                <a:cubicBezTo>
                  <a:pt x="3135707" y="874750"/>
                  <a:pt x="3115778" y="874889"/>
                  <a:pt x="3098845" y="880533"/>
                </a:cubicBezTo>
                <a:cubicBezTo>
                  <a:pt x="2982394" y="958168"/>
                  <a:pt x="3035859" y="935396"/>
                  <a:pt x="2946445" y="965200"/>
                </a:cubicBezTo>
                <a:cubicBezTo>
                  <a:pt x="2893247" y="1044996"/>
                  <a:pt x="2937391" y="996984"/>
                  <a:pt x="2844845" y="1049867"/>
                </a:cubicBezTo>
                <a:cubicBezTo>
                  <a:pt x="2827175" y="1059964"/>
                  <a:pt x="2812642" y="1075468"/>
                  <a:pt x="2794045" y="1083733"/>
                </a:cubicBezTo>
                <a:cubicBezTo>
                  <a:pt x="2761423" y="1098232"/>
                  <a:pt x="2692445" y="1117600"/>
                  <a:pt x="2692445" y="1117600"/>
                </a:cubicBezTo>
                <a:cubicBezTo>
                  <a:pt x="2681156" y="1134533"/>
                  <a:pt x="2675836" y="1157614"/>
                  <a:pt x="2658578" y="1168400"/>
                </a:cubicBezTo>
                <a:cubicBezTo>
                  <a:pt x="2628306" y="1187320"/>
                  <a:pt x="2556978" y="1202267"/>
                  <a:pt x="2556978" y="1202267"/>
                </a:cubicBezTo>
                <a:cubicBezTo>
                  <a:pt x="2503310" y="1282771"/>
                  <a:pt x="2542420" y="1246630"/>
                  <a:pt x="2421512" y="1286933"/>
                </a:cubicBezTo>
                <a:lnTo>
                  <a:pt x="2370712" y="1303867"/>
                </a:lnTo>
                <a:cubicBezTo>
                  <a:pt x="2317042" y="1384370"/>
                  <a:pt x="2356153" y="1348230"/>
                  <a:pt x="2235245" y="1388533"/>
                </a:cubicBezTo>
                <a:lnTo>
                  <a:pt x="2184445" y="1405467"/>
                </a:lnTo>
                <a:cubicBezTo>
                  <a:pt x="2173156" y="1422400"/>
                  <a:pt x="2165894" y="1442866"/>
                  <a:pt x="2150578" y="1456267"/>
                </a:cubicBezTo>
                <a:cubicBezTo>
                  <a:pt x="2119946" y="1483070"/>
                  <a:pt x="2048978" y="1524000"/>
                  <a:pt x="2048978" y="1524000"/>
                </a:cubicBezTo>
                <a:cubicBezTo>
                  <a:pt x="2018163" y="1616448"/>
                  <a:pt x="2057866" y="1544956"/>
                  <a:pt x="1964312" y="1591733"/>
                </a:cubicBezTo>
                <a:cubicBezTo>
                  <a:pt x="1927906" y="1609936"/>
                  <a:pt x="1901326" y="1646596"/>
                  <a:pt x="1862712" y="1659467"/>
                </a:cubicBezTo>
                <a:cubicBezTo>
                  <a:pt x="1739033" y="1700692"/>
                  <a:pt x="1795745" y="1684675"/>
                  <a:pt x="1693378" y="1710267"/>
                </a:cubicBezTo>
                <a:cubicBezTo>
                  <a:pt x="1557911" y="1665110"/>
                  <a:pt x="1727245" y="1710267"/>
                  <a:pt x="1591778" y="1710267"/>
                </a:cubicBezTo>
                <a:cubicBezTo>
                  <a:pt x="1573929" y="1710267"/>
                  <a:pt x="1557911" y="1698978"/>
                  <a:pt x="1540978" y="1693333"/>
                </a:cubicBezTo>
                <a:cubicBezTo>
                  <a:pt x="1524045" y="1698978"/>
                  <a:pt x="1507918" y="1712238"/>
                  <a:pt x="1490178" y="1710267"/>
                </a:cubicBezTo>
                <a:cubicBezTo>
                  <a:pt x="1454698" y="1706325"/>
                  <a:pt x="1388578" y="1676400"/>
                  <a:pt x="1388578" y="1676400"/>
                </a:cubicBezTo>
                <a:cubicBezTo>
                  <a:pt x="1371645" y="1665111"/>
                  <a:pt x="1355981" y="1651634"/>
                  <a:pt x="1337778" y="1642533"/>
                </a:cubicBezTo>
                <a:cubicBezTo>
                  <a:pt x="1321813" y="1634551"/>
                  <a:pt x="1302581" y="1634268"/>
                  <a:pt x="1286978" y="1625600"/>
                </a:cubicBezTo>
                <a:cubicBezTo>
                  <a:pt x="1112295" y="1528555"/>
                  <a:pt x="1249528" y="1579251"/>
                  <a:pt x="1134578" y="1540933"/>
                </a:cubicBezTo>
                <a:cubicBezTo>
                  <a:pt x="1128934" y="1524000"/>
                  <a:pt x="1128795" y="1504071"/>
                  <a:pt x="1117645" y="1490133"/>
                </a:cubicBezTo>
                <a:cubicBezTo>
                  <a:pt x="1093773" y="1460293"/>
                  <a:pt x="1049508" y="1450488"/>
                  <a:pt x="1016045" y="1439333"/>
                </a:cubicBezTo>
                <a:cubicBezTo>
                  <a:pt x="999112" y="1422400"/>
                  <a:pt x="986179" y="1400163"/>
                  <a:pt x="965245" y="1388533"/>
                </a:cubicBezTo>
                <a:cubicBezTo>
                  <a:pt x="934039" y="1371196"/>
                  <a:pt x="863645" y="1354667"/>
                  <a:pt x="863645" y="1354667"/>
                </a:cubicBezTo>
                <a:cubicBezTo>
                  <a:pt x="786011" y="1238215"/>
                  <a:pt x="834526" y="1265939"/>
                  <a:pt x="745112" y="1236133"/>
                </a:cubicBezTo>
                <a:cubicBezTo>
                  <a:pt x="739467" y="1219200"/>
                  <a:pt x="736846" y="1200936"/>
                  <a:pt x="728178" y="1185333"/>
                </a:cubicBezTo>
                <a:cubicBezTo>
                  <a:pt x="708411" y="1149753"/>
                  <a:pt x="660445" y="1083733"/>
                  <a:pt x="660445" y="1083733"/>
                </a:cubicBezTo>
                <a:cubicBezTo>
                  <a:pt x="634853" y="981364"/>
                  <a:pt x="650873" y="1038083"/>
                  <a:pt x="609645" y="914400"/>
                </a:cubicBezTo>
                <a:cubicBezTo>
                  <a:pt x="604001" y="897467"/>
                  <a:pt x="602613" y="878451"/>
                  <a:pt x="592712" y="863600"/>
                </a:cubicBezTo>
                <a:cubicBezTo>
                  <a:pt x="567722" y="826116"/>
                  <a:pt x="547159" y="788076"/>
                  <a:pt x="508045" y="762000"/>
                </a:cubicBezTo>
                <a:cubicBezTo>
                  <a:pt x="493193" y="752099"/>
                  <a:pt x="474178" y="750711"/>
                  <a:pt x="457245" y="745067"/>
                </a:cubicBezTo>
                <a:cubicBezTo>
                  <a:pt x="445956" y="728134"/>
                  <a:pt x="439270" y="706980"/>
                  <a:pt x="423378" y="694267"/>
                </a:cubicBezTo>
                <a:cubicBezTo>
                  <a:pt x="409440" y="683117"/>
                  <a:pt x="385199" y="689955"/>
                  <a:pt x="372578" y="677333"/>
                </a:cubicBezTo>
                <a:cubicBezTo>
                  <a:pt x="359957" y="664712"/>
                  <a:pt x="368266" y="639154"/>
                  <a:pt x="355645" y="626533"/>
                </a:cubicBezTo>
                <a:cubicBezTo>
                  <a:pt x="326864" y="597752"/>
                  <a:pt x="254045" y="558800"/>
                  <a:pt x="254045" y="558800"/>
                </a:cubicBezTo>
                <a:cubicBezTo>
                  <a:pt x="242756" y="541867"/>
                  <a:pt x="229279" y="526203"/>
                  <a:pt x="220178" y="508000"/>
                </a:cubicBezTo>
                <a:cubicBezTo>
                  <a:pt x="150071" y="367786"/>
                  <a:pt x="266436" y="551986"/>
                  <a:pt x="169378" y="406400"/>
                </a:cubicBezTo>
                <a:lnTo>
                  <a:pt x="84712" y="152400"/>
                </a:lnTo>
                <a:cubicBezTo>
                  <a:pt x="79067" y="135467"/>
                  <a:pt x="82630" y="111501"/>
                  <a:pt x="67778" y="101600"/>
                </a:cubicBezTo>
                <a:lnTo>
                  <a:pt x="16978" y="67733"/>
                </a:lnTo>
                <a:cubicBezTo>
                  <a:pt x="-1740" y="11578"/>
                  <a:pt x="45" y="34782"/>
                  <a:pt x="45" y="0"/>
                </a:cubicBezTo>
              </a:path>
            </a:pathLst>
          </a:custGeom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98133" y="2675467"/>
            <a:ext cx="3708400" cy="1000177"/>
          </a:xfrm>
          <a:custGeom>
            <a:avLst/>
            <a:gdLst>
              <a:gd name="connsiteX0" fmla="*/ 3708400 w 3708400"/>
              <a:gd name="connsiteY0" fmla="*/ 0 h 1000177"/>
              <a:gd name="connsiteX1" fmla="*/ 3623734 w 3708400"/>
              <a:gd name="connsiteY1" fmla="*/ 16933 h 1000177"/>
              <a:gd name="connsiteX2" fmla="*/ 3556000 w 3708400"/>
              <a:gd name="connsiteY2" fmla="*/ 33866 h 1000177"/>
              <a:gd name="connsiteX3" fmla="*/ 3386667 w 3708400"/>
              <a:gd name="connsiteY3" fmla="*/ 67733 h 1000177"/>
              <a:gd name="connsiteX4" fmla="*/ 3268134 w 3708400"/>
              <a:gd name="connsiteY4" fmla="*/ 135466 h 1000177"/>
              <a:gd name="connsiteX5" fmla="*/ 3166534 w 3708400"/>
              <a:gd name="connsiteY5" fmla="*/ 152400 h 1000177"/>
              <a:gd name="connsiteX6" fmla="*/ 3115734 w 3708400"/>
              <a:gd name="connsiteY6" fmla="*/ 169333 h 1000177"/>
              <a:gd name="connsiteX7" fmla="*/ 3031067 w 3708400"/>
              <a:gd name="connsiteY7" fmla="*/ 237066 h 1000177"/>
              <a:gd name="connsiteX8" fmla="*/ 2929467 w 3708400"/>
              <a:gd name="connsiteY8" fmla="*/ 270933 h 1000177"/>
              <a:gd name="connsiteX9" fmla="*/ 2878667 w 3708400"/>
              <a:gd name="connsiteY9" fmla="*/ 304800 h 1000177"/>
              <a:gd name="connsiteX10" fmla="*/ 2760134 w 3708400"/>
              <a:gd name="connsiteY10" fmla="*/ 338666 h 1000177"/>
              <a:gd name="connsiteX11" fmla="*/ 2675467 w 3708400"/>
              <a:gd name="connsiteY11" fmla="*/ 372533 h 1000177"/>
              <a:gd name="connsiteX12" fmla="*/ 2624667 w 3708400"/>
              <a:gd name="connsiteY12" fmla="*/ 406400 h 1000177"/>
              <a:gd name="connsiteX13" fmla="*/ 2421467 w 3708400"/>
              <a:gd name="connsiteY13" fmla="*/ 457200 h 1000177"/>
              <a:gd name="connsiteX14" fmla="*/ 2370667 w 3708400"/>
              <a:gd name="connsiteY14" fmla="*/ 474133 h 1000177"/>
              <a:gd name="connsiteX15" fmla="*/ 2184400 w 3708400"/>
              <a:gd name="connsiteY15" fmla="*/ 524933 h 1000177"/>
              <a:gd name="connsiteX16" fmla="*/ 2082800 w 3708400"/>
              <a:gd name="connsiteY16" fmla="*/ 558800 h 1000177"/>
              <a:gd name="connsiteX17" fmla="*/ 1981200 w 3708400"/>
              <a:gd name="connsiteY17" fmla="*/ 626533 h 1000177"/>
              <a:gd name="connsiteX18" fmla="*/ 1862667 w 3708400"/>
              <a:gd name="connsiteY18" fmla="*/ 711200 h 1000177"/>
              <a:gd name="connsiteX19" fmla="*/ 1794934 w 3708400"/>
              <a:gd name="connsiteY19" fmla="*/ 745066 h 1000177"/>
              <a:gd name="connsiteX20" fmla="*/ 1676400 w 3708400"/>
              <a:gd name="connsiteY20" fmla="*/ 829733 h 1000177"/>
              <a:gd name="connsiteX21" fmla="*/ 1574800 w 3708400"/>
              <a:gd name="connsiteY21" fmla="*/ 863600 h 1000177"/>
              <a:gd name="connsiteX22" fmla="*/ 1456267 w 3708400"/>
              <a:gd name="connsiteY22" fmla="*/ 914400 h 1000177"/>
              <a:gd name="connsiteX23" fmla="*/ 1388534 w 3708400"/>
              <a:gd name="connsiteY23" fmla="*/ 948266 h 1000177"/>
              <a:gd name="connsiteX24" fmla="*/ 1320800 w 3708400"/>
              <a:gd name="connsiteY24" fmla="*/ 965200 h 1000177"/>
              <a:gd name="connsiteX25" fmla="*/ 1185334 w 3708400"/>
              <a:gd name="connsiteY25" fmla="*/ 999066 h 1000177"/>
              <a:gd name="connsiteX26" fmla="*/ 1134534 w 3708400"/>
              <a:gd name="connsiteY26" fmla="*/ 982133 h 1000177"/>
              <a:gd name="connsiteX27" fmla="*/ 1016000 w 3708400"/>
              <a:gd name="connsiteY27" fmla="*/ 982133 h 1000177"/>
              <a:gd name="connsiteX28" fmla="*/ 914400 w 3708400"/>
              <a:gd name="connsiteY28" fmla="*/ 999066 h 1000177"/>
              <a:gd name="connsiteX29" fmla="*/ 863600 w 3708400"/>
              <a:gd name="connsiteY29" fmla="*/ 982133 h 1000177"/>
              <a:gd name="connsiteX30" fmla="*/ 778934 w 3708400"/>
              <a:gd name="connsiteY30" fmla="*/ 999066 h 1000177"/>
              <a:gd name="connsiteX31" fmla="*/ 728134 w 3708400"/>
              <a:gd name="connsiteY31" fmla="*/ 982133 h 1000177"/>
              <a:gd name="connsiteX32" fmla="*/ 575734 w 3708400"/>
              <a:gd name="connsiteY32" fmla="*/ 897466 h 1000177"/>
              <a:gd name="connsiteX33" fmla="*/ 457200 w 3708400"/>
              <a:gd name="connsiteY33" fmla="*/ 762000 h 1000177"/>
              <a:gd name="connsiteX34" fmla="*/ 423334 w 3708400"/>
              <a:gd name="connsiteY34" fmla="*/ 711200 h 1000177"/>
              <a:gd name="connsiteX35" fmla="*/ 372534 w 3708400"/>
              <a:gd name="connsiteY35" fmla="*/ 694266 h 1000177"/>
              <a:gd name="connsiteX36" fmla="*/ 355600 w 3708400"/>
              <a:gd name="connsiteY36" fmla="*/ 643466 h 1000177"/>
              <a:gd name="connsiteX37" fmla="*/ 304800 w 3708400"/>
              <a:gd name="connsiteY37" fmla="*/ 609600 h 1000177"/>
              <a:gd name="connsiteX38" fmla="*/ 186267 w 3708400"/>
              <a:gd name="connsiteY38" fmla="*/ 474133 h 1000177"/>
              <a:gd name="connsiteX39" fmla="*/ 135467 w 3708400"/>
              <a:gd name="connsiteY39" fmla="*/ 321733 h 1000177"/>
              <a:gd name="connsiteX40" fmla="*/ 118534 w 3708400"/>
              <a:gd name="connsiteY40" fmla="*/ 270933 h 1000177"/>
              <a:gd name="connsiteX41" fmla="*/ 84667 w 3708400"/>
              <a:gd name="connsiteY41" fmla="*/ 220133 h 1000177"/>
              <a:gd name="connsiteX42" fmla="*/ 33867 w 3708400"/>
              <a:gd name="connsiteY42" fmla="*/ 118533 h 1000177"/>
              <a:gd name="connsiteX43" fmla="*/ 0 w 3708400"/>
              <a:gd name="connsiteY43" fmla="*/ 101600 h 100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08400" h="1000177">
                <a:moveTo>
                  <a:pt x="3708400" y="0"/>
                </a:moveTo>
                <a:cubicBezTo>
                  <a:pt x="3680178" y="5644"/>
                  <a:pt x="3651830" y="10690"/>
                  <a:pt x="3623734" y="16933"/>
                </a:cubicBezTo>
                <a:cubicBezTo>
                  <a:pt x="3601015" y="21981"/>
                  <a:pt x="3578756" y="28990"/>
                  <a:pt x="3556000" y="33866"/>
                </a:cubicBezTo>
                <a:cubicBezTo>
                  <a:pt x="3499716" y="45927"/>
                  <a:pt x="3386667" y="67733"/>
                  <a:pt x="3386667" y="67733"/>
                </a:cubicBezTo>
                <a:cubicBezTo>
                  <a:pt x="3352653" y="90409"/>
                  <a:pt x="3307198" y="123747"/>
                  <a:pt x="3268134" y="135466"/>
                </a:cubicBezTo>
                <a:cubicBezTo>
                  <a:pt x="3235248" y="145332"/>
                  <a:pt x="3200050" y="144952"/>
                  <a:pt x="3166534" y="152400"/>
                </a:cubicBezTo>
                <a:cubicBezTo>
                  <a:pt x="3149110" y="156272"/>
                  <a:pt x="3132667" y="163689"/>
                  <a:pt x="3115734" y="169333"/>
                </a:cubicBezTo>
                <a:cubicBezTo>
                  <a:pt x="3087512" y="191911"/>
                  <a:pt x="3062796" y="219759"/>
                  <a:pt x="3031067" y="237066"/>
                </a:cubicBezTo>
                <a:cubicBezTo>
                  <a:pt x="2999727" y="254160"/>
                  <a:pt x="2929467" y="270933"/>
                  <a:pt x="2929467" y="270933"/>
                </a:cubicBezTo>
                <a:cubicBezTo>
                  <a:pt x="2912534" y="282222"/>
                  <a:pt x="2896870" y="295699"/>
                  <a:pt x="2878667" y="304800"/>
                </a:cubicBezTo>
                <a:cubicBezTo>
                  <a:pt x="2846053" y="321107"/>
                  <a:pt x="2792685" y="327816"/>
                  <a:pt x="2760134" y="338666"/>
                </a:cubicBezTo>
                <a:cubicBezTo>
                  <a:pt x="2731297" y="348278"/>
                  <a:pt x="2702654" y="358939"/>
                  <a:pt x="2675467" y="372533"/>
                </a:cubicBezTo>
                <a:cubicBezTo>
                  <a:pt x="2657264" y="381634"/>
                  <a:pt x="2643264" y="398135"/>
                  <a:pt x="2624667" y="406400"/>
                </a:cubicBezTo>
                <a:cubicBezTo>
                  <a:pt x="2522024" y="452019"/>
                  <a:pt x="2527956" y="433536"/>
                  <a:pt x="2421467" y="457200"/>
                </a:cubicBezTo>
                <a:cubicBezTo>
                  <a:pt x="2404043" y="461072"/>
                  <a:pt x="2387983" y="469804"/>
                  <a:pt x="2370667" y="474133"/>
                </a:cubicBezTo>
                <a:cubicBezTo>
                  <a:pt x="2179193" y="522000"/>
                  <a:pt x="2402363" y="452279"/>
                  <a:pt x="2184400" y="524933"/>
                </a:cubicBezTo>
                <a:cubicBezTo>
                  <a:pt x="2184395" y="524935"/>
                  <a:pt x="2082804" y="558797"/>
                  <a:pt x="2082800" y="558800"/>
                </a:cubicBezTo>
                <a:cubicBezTo>
                  <a:pt x="2048933" y="581378"/>
                  <a:pt x="2013762" y="602111"/>
                  <a:pt x="1981200" y="626533"/>
                </a:cubicBezTo>
                <a:cubicBezTo>
                  <a:pt x="1952128" y="648337"/>
                  <a:pt x="1897330" y="691393"/>
                  <a:pt x="1862667" y="711200"/>
                </a:cubicBezTo>
                <a:cubicBezTo>
                  <a:pt x="1840750" y="723724"/>
                  <a:pt x="1816340" y="731688"/>
                  <a:pt x="1794934" y="745066"/>
                </a:cubicBezTo>
                <a:cubicBezTo>
                  <a:pt x="1779544" y="754685"/>
                  <a:pt x="1701197" y="818712"/>
                  <a:pt x="1676400" y="829733"/>
                </a:cubicBezTo>
                <a:cubicBezTo>
                  <a:pt x="1643778" y="844232"/>
                  <a:pt x="1606730" y="847635"/>
                  <a:pt x="1574800" y="863600"/>
                </a:cubicBezTo>
                <a:cubicBezTo>
                  <a:pt x="1350160" y="975918"/>
                  <a:pt x="1630676" y="839653"/>
                  <a:pt x="1456267" y="914400"/>
                </a:cubicBezTo>
                <a:cubicBezTo>
                  <a:pt x="1433065" y="924344"/>
                  <a:pt x="1412169" y="939403"/>
                  <a:pt x="1388534" y="948266"/>
                </a:cubicBezTo>
                <a:cubicBezTo>
                  <a:pt x="1366743" y="956438"/>
                  <a:pt x="1343177" y="958806"/>
                  <a:pt x="1320800" y="965200"/>
                </a:cubicBezTo>
                <a:cubicBezTo>
                  <a:pt x="1199314" y="999910"/>
                  <a:pt x="1357454" y="964642"/>
                  <a:pt x="1185334" y="999066"/>
                </a:cubicBezTo>
                <a:cubicBezTo>
                  <a:pt x="1168401" y="993422"/>
                  <a:pt x="1152383" y="982133"/>
                  <a:pt x="1134534" y="982133"/>
                </a:cubicBezTo>
                <a:cubicBezTo>
                  <a:pt x="985696" y="982133"/>
                  <a:pt x="1137801" y="1022732"/>
                  <a:pt x="1016000" y="982133"/>
                </a:cubicBezTo>
                <a:cubicBezTo>
                  <a:pt x="982133" y="987777"/>
                  <a:pt x="948734" y="999066"/>
                  <a:pt x="914400" y="999066"/>
                </a:cubicBezTo>
                <a:cubicBezTo>
                  <a:pt x="896551" y="999066"/>
                  <a:pt x="881449" y="982133"/>
                  <a:pt x="863600" y="982133"/>
                </a:cubicBezTo>
                <a:cubicBezTo>
                  <a:pt x="834819" y="982133"/>
                  <a:pt x="807156" y="993422"/>
                  <a:pt x="778934" y="999066"/>
                </a:cubicBezTo>
                <a:cubicBezTo>
                  <a:pt x="762001" y="993422"/>
                  <a:pt x="743737" y="990801"/>
                  <a:pt x="728134" y="982133"/>
                </a:cubicBezTo>
                <a:cubicBezTo>
                  <a:pt x="553451" y="885088"/>
                  <a:pt x="690684" y="935784"/>
                  <a:pt x="575734" y="897466"/>
                </a:cubicBezTo>
                <a:cubicBezTo>
                  <a:pt x="496711" y="778933"/>
                  <a:pt x="541867" y="818444"/>
                  <a:pt x="457200" y="762000"/>
                </a:cubicBezTo>
                <a:cubicBezTo>
                  <a:pt x="445911" y="745067"/>
                  <a:pt x="439226" y="723913"/>
                  <a:pt x="423334" y="711200"/>
                </a:cubicBezTo>
                <a:cubicBezTo>
                  <a:pt x="409396" y="700049"/>
                  <a:pt x="385155" y="706887"/>
                  <a:pt x="372534" y="694266"/>
                </a:cubicBezTo>
                <a:cubicBezTo>
                  <a:pt x="359913" y="681645"/>
                  <a:pt x="366751" y="657404"/>
                  <a:pt x="355600" y="643466"/>
                </a:cubicBezTo>
                <a:cubicBezTo>
                  <a:pt x="342887" y="627574"/>
                  <a:pt x="321733" y="620889"/>
                  <a:pt x="304800" y="609600"/>
                </a:cubicBezTo>
                <a:cubicBezTo>
                  <a:pt x="225778" y="491067"/>
                  <a:pt x="270934" y="530578"/>
                  <a:pt x="186267" y="474133"/>
                </a:cubicBezTo>
                <a:lnTo>
                  <a:pt x="135467" y="321733"/>
                </a:lnTo>
                <a:cubicBezTo>
                  <a:pt x="129823" y="304800"/>
                  <a:pt x="128435" y="285784"/>
                  <a:pt x="118534" y="270933"/>
                </a:cubicBezTo>
                <a:lnTo>
                  <a:pt x="84667" y="220133"/>
                </a:lnTo>
                <a:cubicBezTo>
                  <a:pt x="70895" y="178816"/>
                  <a:pt x="66693" y="151359"/>
                  <a:pt x="33867" y="118533"/>
                </a:cubicBezTo>
                <a:cubicBezTo>
                  <a:pt x="24942" y="109608"/>
                  <a:pt x="11289" y="107244"/>
                  <a:pt x="0" y="10160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96533" y="2252133"/>
            <a:ext cx="3115734" cy="797002"/>
          </a:xfrm>
          <a:custGeom>
            <a:avLst/>
            <a:gdLst>
              <a:gd name="connsiteX0" fmla="*/ 3115734 w 3115734"/>
              <a:gd name="connsiteY0" fmla="*/ 0 h 797002"/>
              <a:gd name="connsiteX1" fmla="*/ 2980267 w 3115734"/>
              <a:gd name="connsiteY1" fmla="*/ 33867 h 797002"/>
              <a:gd name="connsiteX2" fmla="*/ 2929467 w 3115734"/>
              <a:gd name="connsiteY2" fmla="*/ 50800 h 797002"/>
              <a:gd name="connsiteX3" fmla="*/ 2827867 w 3115734"/>
              <a:gd name="connsiteY3" fmla="*/ 118534 h 797002"/>
              <a:gd name="connsiteX4" fmla="*/ 2709334 w 3115734"/>
              <a:gd name="connsiteY4" fmla="*/ 152400 h 797002"/>
              <a:gd name="connsiteX5" fmla="*/ 2658534 w 3115734"/>
              <a:gd name="connsiteY5" fmla="*/ 169334 h 797002"/>
              <a:gd name="connsiteX6" fmla="*/ 2590800 w 3115734"/>
              <a:gd name="connsiteY6" fmla="*/ 186267 h 797002"/>
              <a:gd name="connsiteX7" fmla="*/ 2540000 w 3115734"/>
              <a:gd name="connsiteY7" fmla="*/ 203200 h 797002"/>
              <a:gd name="connsiteX8" fmla="*/ 2404534 w 3115734"/>
              <a:gd name="connsiteY8" fmla="*/ 237067 h 797002"/>
              <a:gd name="connsiteX9" fmla="*/ 2286000 w 3115734"/>
              <a:gd name="connsiteY9" fmla="*/ 304800 h 797002"/>
              <a:gd name="connsiteX10" fmla="*/ 2235200 w 3115734"/>
              <a:gd name="connsiteY10" fmla="*/ 321734 h 797002"/>
              <a:gd name="connsiteX11" fmla="*/ 2167467 w 3115734"/>
              <a:gd name="connsiteY11" fmla="*/ 355600 h 797002"/>
              <a:gd name="connsiteX12" fmla="*/ 2082800 w 3115734"/>
              <a:gd name="connsiteY12" fmla="*/ 372534 h 797002"/>
              <a:gd name="connsiteX13" fmla="*/ 1964267 w 3115734"/>
              <a:gd name="connsiteY13" fmla="*/ 406400 h 797002"/>
              <a:gd name="connsiteX14" fmla="*/ 1828800 w 3115734"/>
              <a:gd name="connsiteY14" fmla="*/ 440267 h 797002"/>
              <a:gd name="connsiteX15" fmla="*/ 1778000 w 3115734"/>
              <a:gd name="connsiteY15" fmla="*/ 474134 h 797002"/>
              <a:gd name="connsiteX16" fmla="*/ 1608667 w 3115734"/>
              <a:gd name="connsiteY16" fmla="*/ 524934 h 797002"/>
              <a:gd name="connsiteX17" fmla="*/ 1557867 w 3115734"/>
              <a:gd name="connsiteY17" fmla="*/ 558800 h 797002"/>
              <a:gd name="connsiteX18" fmla="*/ 1456267 w 3115734"/>
              <a:gd name="connsiteY18" fmla="*/ 592667 h 797002"/>
              <a:gd name="connsiteX19" fmla="*/ 1303867 w 3115734"/>
              <a:gd name="connsiteY19" fmla="*/ 660400 h 797002"/>
              <a:gd name="connsiteX20" fmla="*/ 1236134 w 3115734"/>
              <a:gd name="connsiteY20" fmla="*/ 694267 h 797002"/>
              <a:gd name="connsiteX21" fmla="*/ 1168400 w 3115734"/>
              <a:gd name="connsiteY21" fmla="*/ 711200 h 797002"/>
              <a:gd name="connsiteX22" fmla="*/ 1032934 w 3115734"/>
              <a:gd name="connsiteY22" fmla="*/ 745067 h 797002"/>
              <a:gd name="connsiteX23" fmla="*/ 982134 w 3115734"/>
              <a:gd name="connsiteY23" fmla="*/ 728134 h 797002"/>
              <a:gd name="connsiteX24" fmla="*/ 880534 w 3115734"/>
              <a:gd name="connsiteY24" fmla="*/ 762000 h 797002"/>
              <a:gd name="connsiteX25" fmla="*/ 795867 w 3115734"/>
              <a:gd name="connsiteY25" fmla="*/ 778934 h 797002"/>
              <a:gd name="connsiteX26" fmla="*/ 745067 w 3115734"/>
              <a:gd name="connsiteY26" fmla="*/ 762000 h 797002"/>
              <a:gd name="connsiteX27" fmla="*/ 643467 w 3115734"/>
              <a:gd name="connsiteY27" fmla="*/ 795867 h 797002"/>
              <a:gd name="connsiteX28" fmla="*/ 592667 w 3115734"/>
              <a:gd name="connsiteY28" fmla="*/ 778934 h 797002"/>
              <a:gd name="connsiteX29" fmla="*/ 457200 w 3115734"/>
              <a:gd name="connsiteY29" fmla="*/ 778934 h 797002"/>
              <a:gd name="connsiteX30" fmla="*/ 406400 w 3115734"/>
              <a:gd name="connsiteY30" fmla="*/ 795867 h 797002"/>
              <a:gd name="connsiteX31" fmla="*/ 355600 w 3115734"/>
              <a:gd name="connsiteY31" fmla="*/ 745067 h 797002"/>
              <a:gd name="connsiteX32" fmla="*/ 254000 w 3115734"/>
              <a:gd name="connsiteY32" fmla="*/ 694267 h 797002"/>
              <a:gd name="connsiteX33" fmla="*/ 203200 w 3115734"/>
              <a:gd name="connsiteY33" fmla="*/ 660400 h 797002"/>
              <a:gd name="connsiteX34" fmla="*/ 186267 w 3115734"/>
              <a:gd name="connsiteY34" fmla="*/ 609600 h 797002"/>
              <a:gd name="connsiteX35" fmla="*/ 84667 w 3115734"/>
              <a:gd name="connsiteY35" fmla="*/ 541867 h 797002"/>
              <a:gd name="connsiteX36" fmla="*/ 0 w 3115734"/>
              <a:gd name="connsiteY36" fmla="*/ 474134 h 79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15734" h="797002">
                <a:moveTo>
                  <a:pt x="3115734" y="0"/>
                </a:moveTo>
                <a:cubicBezTo>
                  <a:pt x="3070578" y="11289"/>
                  <a:pt x="3025172" y="21620"/>
                  <a:pt x="2980267" y="33867"/>
                </a:cubicBezTo>
                <a:cubicBezTo>
                  <a:pt x="2963047" y="38563"/>
                  <a:pt x="2945070" y="42132"/>
                  <a:pt x="2929467" y="50800"/>
                </a:cubicBezTo>
                <a:cubicBezTo>
                  <a:pt x="2893886" y="70567"/>
                  <a:pt x="2867004" y="107352"/>
                  <a:pt x="2827867" y="118534"/>
                </a:cubicBezTo>
                <a:lnTo>
                  <a:pt x="2709334" y="152400"/>
                </a:lnTo>
                <a:cubicBezTo>
                  <a:pt x="2692237" y="157529"/>
                  <a:pt x="2675697" y="164430"/>
                  <a:pt x="2658534" y="169334"/>
                </a:cubicBezTo>
                <a:cubicBezTo>
                  <a:pt x="2636157" y="175728"/>
                  <a:pt x="2613177" y="179874"/>
                  <a:pt x="2590800" y="186267"/>
                </a:cubicBezTo>
                <a:cubicBezTo>
                  <a:pt x="2573637" y="191170"/>
                  <a:pt x="2557316" y="198871"/>
                  <a:pt x="2540000" y="203200"/>
                </a:cubicBezTo>
                <a:cubicBezTo>
                  <a:pt x="2476399" y="219101"/>
                  <a:pt x="2458719" y="213845"/>
                  <a:pt x="2404534" y="237067"/>
                </a:cubicBezTo>
                <a:cubicBezTo>
                  <a:pt x="2196744" y="326119"/>
                  <a:pt x="2456043" y="219778"/>
                  <a:pt x="2286000" y="304800"/>
                </a:cubicBezTo>
                <a:cubicBezTo>
                  <a:pt x="2270035" y="312782"/>
                  <a:pt x="2251606" y="314703"/>
                  <a:pt x="2235200" y="321734"/>
                </a:cubicBezTo>
                <a:cubicBezTo>
                  <a:pt x="2211998" y="331678"/>
                  <a:pt x="2191414" y="347618"/>
                  <a:pt x="2167467" y="355600"/>
                </a:cubicBezTo>
                <a:cubicBezTo>
                  <a:pt x="2140163" y="364701"/>
                  <a:pt x="2110896" y="366290"/>
                  <a:pt x="2082800" y="372534"/>
                </a:cubicBezTo>
                <a:cubicBezTo>
                  <a:pt x="1930500" y="406379"/>
                  <a:pt x="2088724" y="372457"/>
                  <a:pt x="1964267" y="406400"/>
                </a:cubicBezTo>
                <a:cubicBezTo>
                  <a:pt x="1919362" y="418647"/>
                  <a:pt x="1828800" y="440267"/>
                  <a:pt x="1828800" y="440267"/>
                </a:cubicBezTo>
                <a:cubicBezTo>
                  <a:pt x="1811867" y="451556"/>
                  <a:pt x="1796597" y="465869"/>
                  <a:pt x="1778000" y="474134"/>
                </a:cubicBezTo>
                <a:cubicBezTo>
                  <a:pt x="1725003" y="497688"/>
                  <a:pt x="1664954" y="510862"/>
                  <a:pt x="1608667" y="524934"/>
                </a:cubicBezTo>
                <a:cubicBezTo>
                  <a:pt x="1591734" y="536223"/>
                  <a:pt x="1576464" y="550535"/>
                  <a:pt x="1557867" y="558800"/>
                </a:cubicBezTo>
                <a:cubicBezTo>
                  <a:pt x="1525245" y="573299"/>
                  <a:pt x="1456267" y="592667"/>
                  <a:pt x="1456267" y="592667"/>
                </a:cubicBezTo>
                <a:cubicBezTo>
                  <a:pt x="1306830" y="692293"/>
                  <a:pt x="1545692" y="539486"/>
                  <a:pt x="1303867" y="660400"/>
                </a:cubicBezTo>
                <a:cubicBezTo>
                  <a:pt x="1281289" y="671689"/>
                  <a:pt x="1259769" y="685404"/>
                  <a:pt x="1236134" y="694267"/>
                </a:cubicBezTo>
                <a:cubicBezTo>
                  <a:pt x="1214343" y="702439"/>
                  <a:pt x="1190777" y="704806"/>
                  <a:pt x="1168400" y="711200"/>
                </a:cubicBezTo>
                <a:cubicBezTo>
                  <a:pt x="1046896" y="745916"/>
                  <a:pt x="1205082" y="710638"/>
                  <a:pt x="1032934" y="745067"/>
                </a:cubicBezTo>
                <a:cubicBezTo>
                  <a:pt x="1016001" y="739423"/>
                  <a:pt x="999874" y="726163"/>
                  <a:pt x="982134" y="728134"/>
                </a:cubicBezTo>
                <a:cubicBezTo>
                  <a:pt x="946654" y="732076"/>
                  <a:pt x="915539" y="754999"/>
                  <a:pt x="880534" y="762000"/>
                </a:cubicBezTo>
                <a:lnTo>
                  <a:pt x="795867" y="778934"/>
                </a:lnTo>
                <a:cubicBezTo>
                  <a:pt x="778934" y="773289"/>
                  <a:pt x="762807" y="760029"/>
                  <a:pt x="745067" y="762000"/>
                </a:cubicBezTo>
                <a:cubicBezTo>
                  <a:pt x="709587" y="765942"/>
                  <a:pt x="643467" y="795867"/>
                  <a:pt x="643467" y="795867"/>
                </a:cubicBezTo>
                <a:cubicBezTo>
                  <a:pt x="626534" y="790223"/>
                  <a:pt x="610516" y="778934"/>
                  <a:pt x="592667" y="778934"/>
                </a:cubicBezTo>
                <a:cubicBezTo>
                  <a:pt x="429196" y="778934"/>
                  <a:pt x="573322" y="817640"/>
                  <a:pt x="457200" y="778934"/>
                </a:cubicBezTo>
                <a:cubicBezTo>
                  <a:pt x="440267" y="784578"/>
                  <a:pt x="423333" y="801511"/>
                  <a:pt x="406400" y="795867"/>
                </a:cubicBezTo>
                <a:cubicBezTo>
                  <a:pt x="383682" y="788294"/>
                  <a:pt x="373997" y="760398"/>
                  <a:pt x="355600" y="745067"/>
                </a:cubicBezTo>
                <a:cubicBezTo>
                  <a:pt x="311832" y="708593"/>
                  <a:pt x="304915" y="711238"/>
                  <a:pt x="254000" y="694267"/>
                </a:cubicBezTo>
                <a:cubicBezTo>
                  <a:pt x="237067" y="682978"/>
                  <a:pt x="215913" y="676292"/>
                  <a:pt x="203200" y="660400"/>
                </a:cubicBezTo>
                <a:cubicBezTo>
                  <a:pt x="192050" y="646462"/>
                  <a:pt x="198888" y="622221"/>
                  <a:pt x="186267" y="609600"/>
                </a:cubicBezTo>
                <a:cubicBezTo>
                  <a:pt x="157486" y="580819"/>
                  <a:pt x="118534" y="564445"/>
                  <a:pt x="84667" y="541867"/>
                </a:cubicBezTo>
                <a:cubicBezTo>
                  <a:pt x="20585" y="499146"/>
                  <a:pt x="48257" y="522389"/>
                  <a:pt x="0" y="474134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93067" y="3115733"/>
            <a:ext cx="2370732" cy="2649612"/>
          </a:xfrm>
          <a:custGeom>
            <a:avLst/>
            <a:gdLst>
              <a:gd name="connsiteX0" fmla="*/ 2235200 w 2370732"/>
              <a:gd name="connsiteY0" fmla="*/ 0 h 2649612"/>
              <a:gd name="connsiteX1" fmla="*/ 2133600 w 2370732"/>
              <a:gd name="connsiteY1" fmla="*/ 16934 h 2649612"/>
              <a:gd name="connsiteX2" fmla="*/ 2032000 w 2370732"/>
              <a:gd name="connsiteY2" fmla="*/ 50800 h 2649612"/>
              <a:gd name="connsiteX3" fmla="*/ 1981200 w 2370732"/>
              <a:gd name="connsiteY3" fmla="*/ 152400 h 2649612"/>
              <a:gd name="connsiteX4" fmla="*/ 1913466 w 2370732"/>
              <a:gd name="connsiteY4" fmla="*/ 169334 h 2649612"/>
              <a:gd name="connsiteX5" fmla="*/ 1811866 w 2370732"/>
              <a:gd name="connsiteY5" fmla="*/ 203200 h 2649612"/>
              <a:gd name="connsiteX6" fmla="*/ 1744133 w 2370732"/>
              <a:gd name="connsiteY6" fmla="*/ 270934 h 2649612"/>
              <a:gd name="connsiteX7" fmla="*/ 1693333 w 2370732"/>
              <a:gd name="connsiteY7" fmla="*/ 321734 h 2649612"/>
              <a:gd name="connsiteX8" fmla="*/ 1659466 w 2370732"/>
              <a:gd name="connsiteY8" fmla="*/ 372534 h 2649612"/>
              <a:gd name="connsiteX9" fmla="*/ 1591733 w 2370732"/>
              <a:gd name="connsiteY9" fmla="*/ 389467 h 2649612"/>
              <a:gd name="connsiteX10" fmla="*/ 1540933 w 2370732"/>
              <a:gd name="connsiteY10" fmla="*/ 440267 h 2649612"/>
              <a:gd name="connsiteX11" fmla="*/ 1507066 w 2370732"/>
              <a:gd name="connsiteY11" fmla="*/ 491067 h 2649612"/>
              <a:gd name="connsiteX12" fmla="*/ 1405466 w 2370732"/>
              <a:gd name="connsiteY12" fmla="*/ 558800 h 2649612"/>
              <a:gd name="connsiteX13" fmla="*/ 1354666 w 2370732"/>
              <a:gd name="connsiteY13" fmla="*/ 592667 h 2649612"/>
              <a:gd name="connsiteX14" fmla="*/ 1303866 w 2370732"/>
              <a:gd name="connsiteY14" fmla="*/ 626534 h 2649612"/>
              <a:gd name="connsiteX15" fmla="*/ 1219200 w 2370732"/>
              <a:gd name="connsiteY15" fmla="*/ 694267 h 2649612"/>
              <a:gd name="connsiteX16" fmla="*/ 1168400 w 2370732"/>
              <a:gd name="connsiteY16" fmla="*/ 728134 h 2649612"/>
              <a:gd name="connsiteX17" fmla="*/ 1066800 w 2370732"/>
              <a:gd name="connsiteY17" fmla="*/ 762000 h 2649612"/>
              <a:gd name="connsiteX18" fmla="*/ 1016000 w 2370732"/>
              <a:gd name="connsiteY18" fmla="*/ 795867 h 2649612"/>
              <a:gd name="connsiteX19" fmla="*/ 965200 w 2370732"/>
              <a:gd name="connsiteY19" fmla="*/ 812800 h 2649612"/>
              <a:gd name="connsiteX20" fmla="*/ 863600 w 2370732"/>
              <a:gd name="connsiteY20" fmla="*/ 880534 h 2649612"/>
              <a:gd name="connsiteX21" fmla="*/ 778933 w 2370732"/>
              <a:gd name="connsiteY21" fmla="*/ 948267 h 2649612"/>
              <a:gd name="connsiteX22" fmla="*/ 728133 w 2370732"/>
              <a:gd name="connsiteY22" fmla="*/ 999067 h 2649612"/>
              <a:gd name="connsiteX23" fmla="*/ 694266 w 2370732"/>
              <a:gd name="connsiteY23" fmla="*/ 1049867 h 2649612"/>
              <a:gd name="connsiteX24" fmla="*/ 643466 w 2370732"/>
              <a:gd name="connsiteY24" fmla="*/ 1066800 h 2649612"/>
              <a:gd name="connsiteX25" fmla="*/ 592666 w 2370732"/>
              <a:gd name="connsiteY25" fmla="*/ 1100667 h 2649612"/>
              <a:gd name="connsiteX26" fmla="*/ 524933 w 2370732"/>
              <a:gd name="connsiteY26" fmla="*/ 1168400 h 2649612"/>
              <a:gd name="connsiteX27" fmla="*/ 474133 w 2370732"/>
              <a:gd name="connsiteY27" fmla="*/ 1185334 h 2649612"/>
              <a:gd name="connsiteX28" fmla="*/ 440266 w 2370732"/>
              <a:gd name="connsiteY28" fmla="*/ 1236134 h 2649612"/>
              <a:gd name="connsiteX29" fmla="*/ 270933 w 2370732"/>
              <a:gd name="connsiteY29" fmla="*/ 1303867 h 2649612"/>
              <a:gd name="connsiteX30" fmla="*/ 220133 w 2370732"/>
              <a:gd name="connsiteY30" fmla="*/ 1320800 h 2649612"/>
              <a:gd name="connsiteX31" fmla="*/ 67733 w 2370732"/>
              <a:gd name="connsiteY31" fmla="*/ 1439334 h 2649612"/>
              <a:gd name="connsiteX32" fmla="*/ 50800 w 2370732"/>
              <a:gd name="connsiteY32" fmla="*/ 1490134 h 2649612"/>
              <a:gd name="connsiteX33" fmla="*/ 16933 w 2370732"/>
              <a:gd name="connsiteY33" fmla="*/ 1540934 h 2649612"/>
              <a:gd name="connsiteX34" fmla="*/ 0 w 2370732"/>
              <a:gd name="connsiteY34" fmla="*/ 1625600 h 2649612"/>
              <a:gd name="connsiteX35" fmla="*/ 67733 w 2370732"/>
              <a:gd name="connsiteY35" fmla="*/ 1778000 h 2649612"/>
              <a:gd name="connsiteX36" fmla="*/ 135466 w 2370732"/>
              <a:gd name="connsiteY36" fmla="*/ 1845734 h 2649612"/>
              <a:gd name="connsiteX37" fmla="*/ 169333 w 2370732"/>
              <a:gd name="connsiteY37" fmla="*/ 1896534 h 2649612"/>
              <a:gd name="connsiteX38" fmla="*/ 270933 w 2370732"/>
              <a:gd name="connsiteY38" fmla="*/ 1947334 h 2649612"/>
              <a:gd name="connsiteX39" fmla="*/ 355600 w 2370732"/>
              <a:gd name="connsiteY39" fmla="*/ 1981200 h 2649612"/>
              <a:gd name="connsiteX40" fmla="*/ 406400 w 2370732"/>
              <a:gd name="connsiteY40" fmla="*/ 2015067 h 2649612"/>
              <a:gd name="connsiteX41" fmla="*/ 440266 w 2370732"/>
              <a:gd name="connsiteY41" fmla="*/ 2065867 h 2649612"/>
              <a:gd name="connsiteX42" fmla="*/ 508000 w 2370732"/>
              <a:gd name="connsiteY42" fmla="*/ 2082800 h 2649612"/>
              <a:gd name="connsiteX43" fmla="*/ 575733 w 2370732"/>
              <a:gd name="connsiteY43" fmla="*/ 2116667 h 2649612"/>
              <a:gd name="connsiteX44" fmla="*/ 711200 w 2370732"/>
              <a:gd name="connsiteY44" fmla="*/ 2184400 h 2649612"/>
              <a:gd name="connsiteX45" fmla="*/ 762000 w 2370732"/>
              <a:gd name="connsiteY45" fmla="*/ 2218267 h 2649612"/>
              <a:gd name="connsiteX46" fmla="*/ 863600 w 2370732"/>
              <a:gd name="connsiteY46" fmla="*/ 2252134 h 2649612"/>
              <a:gd name="connsiteX47" fmla="*/ 982133 w 2370732"/>
              <a:gd name="connsiteY47" fmla="*/ 2286000 h 2649612"/>
              <a:gd name="connsiteX48" fmla="*/ 1083733 w 2370732"/>
              <a:gd name="connsiteY48" fmla="*/ 2302934 h 2649612"/>
              <a:gd name="connsiteX49" fmla="*/ 1236133 w 2370732"/>
              <a:gd name="connsiteY49" fmla="*/ 2353734 h 2649612"/>
              <a:gd name="connsiteX50" fmla="*/ 1286933 w 2370732"/>
              <a:gd name="connsiteY50" fmla="*/ 2370667 h 2649612"/>
              <a:gd name="connsiteX51" fmla="*/ 1371600 w 2370732"/>
              <a:gd name="connsiteY51" fmla="*/ 2404534 h 2649612"/>
              <a:gd name="connsiteX52" fmla="*/ 1456266 w 2370732"/>
              <a:gd name="connsiteY52" fmla="*/ 2421467 h 2649612"/>
              <a:gd name="connsiteX53" fmla="*/ 1557866 w 2370732"/>
              <a:gd name="connsiteY53" fmla="*/ 2455334 h 2649612"/>
              <a:gd name="connsiteX54" fmla="*/ 1608666 w 2370732"/>
              <a:gd name="connsiteY54" fmla="*/ 2472267 h 2649612"/>
              <a:gd name="connsiteX55" fmla="*/ 1676400 w 2370732"/>
              <a:gd name="connsiteY55" fmla="*/ 2489200 h 2649612"/>
              <a:gd name="connsiteX56" fmla="*/ 1744133 w 2370732"/>
              <a:gd name="connsiteY56" fmla="*/ 2523067 h 2649612"/>
              <a:gd name="connsiteX57" fmla="*/ 1845733 w 2370732"/>
              <a:gd name="connsiteY57" fmla="*/ 2556934 h 2649612"/>
              <a:gd name="connsiteX58" fmla="*/ 1913466 w 2370732"/>
              <a:gd name="connsiteY58" fmla="*/ 2590800 h 2649612"/>
              <a:gd name="connsiteX59" fmla="*/ 1981200 w 2370732"/>
              <a:gd name="connsiteY59" fmla="*/ 2607734 h 2649612"/>
              <a:gd name="connsiteX60" fmla="*/ 2116666 w 2370732"/>
              <a:gd name="connsiteY60" fmla="*/ 2641600 h 2649612"/>
              <a:gd name="connsiteX61" fmla="*/ 2218266 w 2370732"/>
              <a:gd name="connsiteY61" fmla="*/ 2641600 h 2649612"/>
              <a:gd name="connsiteX62" fmla="*/ 2286000 w 2370732"/>
              <a:gd name="connsiteY62" fmla="*/ 2624667 h 2649612"/>
              <a:gd name="connsiteX63" fmla="*/ 2370666 w 2370732"/>
              <a:gd name="connsiteY63" fmla="*/ 2624667 h 264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370732" h="2649612">
                <a:moveTo>
                  <a:pt x="2235200" y="0"/>
                </a:moveTo>
                <a:cubicBezTo>
                  <a:pt x="2201333" y="5645"/>
                  <a:pt x="2166909" y="8607"/>
                  <a:pt x="2133600" y="16934"/>
                </a:cubicBezTo>
                <a:cubicBezTo>
                  <a:pt x="2098967" y="25592"/>
                  <a:pt x="2032000" y="50800"/>
                  <a:pt x="2032000" y="50800"/>
                </a:cubicBezTo>
                <a:cubicBezTo>
                  <a:pt x="2022341" y="79777"/>
                  <a:pt x="2009335" y="133643"/>
                  <a:pt x="1981200" y="152400"/>
                </a:cubicBezTo>
                <a:cubicBezTo>
                  <a:pt x="1961836" y="165310"/>
                  <a:pt x="1935757" y="162647"/>
                  <a:pt x="1913466" y="169334"/>
                </a:cubicBezTo>
                <a:cubicBezTo>
                  <a:pt x="1879273" y="179592"/>
                  <a:pt x="1811866" y="203200"/>
                  <a:pt x="1811866" y="203200"/>
                </a:cubicBezTo>
                <a:cubicBezTo>
                  <a:pt x="1779613" y="299961"/>
                  <a:pt x="1821542" y="219327"/>
                  <a:pt x="1744133" y="270934"/>
                </a:cubicBezTo>
                <a:cubicBezTo>
                  <a:pt x="1724208" y="284218"/>
                  <a:pt x="1708664" y="303337"/>
                  <a:pt x="1693333" y="321734"/>
                </a:cubicBezTo>
                <a:cubicBezTo>
                  <a:pt x="1680304" y="337368"/>
                  <a:pt x="1676399" y="361245"/>
                  <a:pt x="1659466" y="372534"/>
                </a:cubicBezTo>
                <a:cubicBezTo>
                  <a:pt x="1640102" y="385443"/>
                  <a:pt x="1614311" y="383823"/>
                  <a:pt x="1591733" y="389467"/>
                </a:cubicBezTo>
                <a:cubicBezTo>
                  <a:pt x="1574800" y="406400"/>
                  <a:pt x="1556264" y="421870"/>
                  <a:pt x="1540933" y="440267"/>
                </a:cubicBezTo>
                <a:cubicBezTo>
                  <a:pt x="1527904" y="455901"/>
                  <a:pt x="1522382" y="477666"/>
                  <a:pt x="1507066" y="491067"/>
                </a:cubicBezTo>
                <a:cubicBezTo>
                  <a:pt x="1476434" y="517870"/>
                  <a:pt x="1439333" y="536222"/>
                  <a:pt x="1405466" y="558800"/>
                </a:cubicBezTo>
                <a:lnTo>
                  <a:pt x="1354666" y="592667"/>
                </a:lnTo>
                <a:lnTo>
                  <a:pt x="1303866" y="626534"/>
                </a:lnTo>
                <a:cubicBezTo>
                  <a:pt x="1246777" y="712170"/>
                  <a:pt x="1300991" y="653371"/>
                  <a:pt x="1219200" y="694267"/>
                </a:cubicBezTo>
                <a:cubicBezTo>
                  <a:pt x="1200997" y="703368"/>
                  <a:pt x="1186997" y="719869"/>
                  <a:pt x="1168400" y="728134"/>
                </a:cubicBezTo>
                <a:cubicBezTo>
                  <a:pt x="1135778" y="742632"/>
                  <a:pt x="1066800" y="762000"/>
                  <a:pt x="1066800" y="762000"/>
                </a:cubicBezTo>
                <a:cubicBezTo>
                  <a:pt x="1049867" y="773289"/>
                  <a:pt x="1034203" y="786766"/>
                  <a:pt x="1016000" y="795867"/>
                </a:cubicBezTo>
                <a:cubicBezTo>
                  <a:pt x="1000035" y="803849"/>
                  <a:pt x="980803" y="804132"/>
                  <a:pt x="965200" y="812800"/>
                </a:cubicBezTo>
                <a:cubicBezTo>
                  <a:pt x="929619" y="832567"/>
                  <a:pt x="863600" y="880534"/>
                  <a:pt x="863600" y="880534"/>
                </a:cubicBezTo>
                <a:cubicBezTo>
                  <a:pt x="787857" y="994147"/>
                  <a:pt x="877084" y="882834"/>
                  <a:pt x="778933" y="948267"/>
                </a:cubicBezTo>
                <a:cubicBezTo>
                  <a:pt x="759008" y="961551"/>
                  <a:pt x="743464" y="980670"/>
                  <a:pt x="728133" y="999067"/>
                </a:cubicBezTo>
                <a:cubicBezTo>
                  <a:pt x="715104" y="1014701"/>
                  <a:pt x="710158" y="1037154"/>
                  <a:pt x="694266" y="1049867"/>
                </a:cubicBezTo>
                <a:cubicBezTo>
                  <a:pt x="680328" y="1061017"/>
                  <a:pt x="660399" y="1061156"/>
                  <a:pt x="643466" y="1066800"/>
                </a:cubicBezTo>
                <a:cubicBezTo>
                  <a:pt x="626533" y="1078089"/>
                  <a:pt x="608118" y="1087422"/>
                  <a:pt x="592666" y="1100667"/>
                </a:cubicBezTo>
                <a:cubicBezTo>
                  <a:pt x="568423" y="1121447"/>
                  <a:pt x="550915" y="1149841"/>
                  <a:pt x="524933" y="1168400"/>
                </a:cubicBezTo>
                <a:cubicBezTo>
                  <a:pt x="510408" y="1178775"/>
                  <a:pt x="491066" y="1179689"/>
                  <a:pt x="474133" y="1185334"/>
                </a:cubicBezTo>
                <a:cubicBezTo>
                  <a:pt x="462844" y="1202267"/>
                  <a:pt x="455900" y="1223105"/>
                  <a:pt x="440266" y="1236134"/>
                </a:cubicBezTo>
                <a:cubicBezTo>
                  <a:pt x="407047" y="1263817"/>
                  <a:pt x="302514" y="1293340"/>
                  <a:pt x="270933" y="1303867"/>
                </a:cubicBezTo>
                <a:lnTo>
                  <a:pt x="220133" y="1320800"/>
                </a:lnTo>
                <a:cubicBezTo>
                  <a:pt x="98608" y="1401818"/>
                  <a:pt x="147314" y="1359753"/>
                  <a:pt x="67733" y="1439334"/>
                </a:cubicBezTo>
                <a:cubicBezTo>
                  <a:pt x="62089" y="1456267"/>
                  <a:pt x="58782" y="1474169"/>
                  <a:pt x="50800" y="1490134"/>
                </a:cubicBezTo>
                <a:cubicBezTo>
                  <a:pt x="41699" y="1508337"/>
                  <a:pt x="24079" y="1521878"/>
                  <a:pt x="16933" y="1540934"/>
                </a:cubicBezTo>
                <a:cubicBezTo>
                  <a:pt x="6827" y="1567882"/>
                  <a:pt x="5644" y="1597378"/>
                  <a:pt x="0" y="1625600"/>
                </a:cubicBezTo>
                <a:cubicBezTo>
                  <a:pt x="36525" y="1881284"/>
                  <a:pt x="-24799" y="1662335"/>
                  <a:pt x="67733" y="1778000"/>
                </a:cubicBezTo>
                <a:cubicBezTo>
                  <a:pt x="133415" y="1860102"/>
                  <a:pt x="24628" y="1808787"/>
                  <a:pt x="135466" y="1845734"/>
                </a:cubicBezTo>
                <a:cubicBezTo>
                  <a:pt x="146755" y="1862667"/>
                  <a:pt x="154942" y="1882143"/>
                  <a:pt x="169333" y="1896534"/>
                </a:cubicBezTo>
                <a:cubicBezTo>
                  <a:pt x="202157" y="1929358"/>
                  <a:pt x="229618" y="1933562"/>
                  <a:pt x="270933" y="1947334"/>
                </a:cubicBezTo>
                <a:cubicBezTo>
                  <a:pt x="344677" y="2057949"/>
                  <a:pt x="259202" y="1965134"/>
                  <a:pt x="355600" y="1981200"/>
                </a:cubicBezTo>
                <a:cubicBezTo>
                  <a:pt x="375675" y="1984546"/>
                  <a:pt x="389467" y="2003778"/>
                  <a:pt x="406400" y="2015067"/>
                </a:cubicBezTo>
                <a:cubicBezTo>
                  <a:pt x="417689" y="2032000"/>
                  <a:pt x="423333" y="2054578"/>
                  <a:pt x="440266" y="2065867"/>
                </a:cubicBezTo>
                <a:cubicBezTo>
                  <a:pt x="459630" y="2078776"/>
                  <a:pt x="486209" y="2074628"/>
                  <a:pt x="508000" y="2082800"/>
                </a:cubicBezTo>
                <a:cubicBezTo>
                  <a:pt x="531635" y="2091663"/>
                  <a:pt x="553155" y="2105378"/>
                  <a:pt x="575733" y="2116667"/>
                </a:cubicBezTo>
                <a:cubicBezTo>
                  <a:pt x="638949" y="2211490"/>
                  <a:pt x="572143" y="2138048"/>
                  <a:pt x="711200" y="2184400"/>
                </a:cubicBezTo>
                <a:cubicBezTo>
                  <a:pt x="730507" y="2190836"/>
                  <a:pt x="743403" y="2210001"/>
                  <a:pt x="762000" y="2218267"/>
                </a:cubicBezTo>
                <a:cubicBezTo>
                  <a:pt x="794622" y="2232766"/>
                  <a:pt x="829733" y="2240845"/>
                  <a:pt x="863600" y="2252134"/>
                </a:cubicBezTo>
                <a:cubicBezTo>
                  <a:pt x="912016" y="2268273"/>
                  <a:pt x="928979" y="2275369"/>
                  <a:pt x="982133" y="2286000"/>
                </a:cubicBezTo>
                <a:cubicBezTo>
                  <a:pt x="1015800" y="2292733"/>
                  <a:pt x="1050424" y="2294607"/>
                  <a:pt x="1083733" y="2302934"/>
                </a:cubicBezTo>
                <a:cubicBezTo>
                  <a:pt x="1083767" y="2302942"/>
                  <a:pt x="1210717" y="2345262"/>
                  <a:pt x="1236133" y="2353734"/>
                </a:cubicBezTo>
                <a:lnTo>
                  <a:pt x="1286933" y="2370667"/>
                </a:lnTo>
                <a:cubicBezTo>
                  <a:pt x="1396437" y="2334166"/>
                  <a:pt x="1282912" y="2353855"/>
                  <a:pt x="1371600" y="2404534"/>
                </a:cubicBezTo>
                <a:cubicBezTo>
                  <a:pt x="1396589" y="2418813"/>
                  <a:pt x="1428499" y="2413894"/>
                  <a:pt x="1456266" y="2421467"/>
                </a:cubicBezTo>
                <a:cubicBezTo>
                  <a:pt x="1490707" y="2430860"/>
                  <a:pt x="1523999" y="2444045"/>
                  <a:pt x="1557866" y="2455334"/>
                </a:cubicBezTo>
                <a:cubicBezTo>
                  <a:pt x="1574799" y="2460978"/>
                  <a:pt x="1591350" y="2467938"/>
                  <a:pt x="1608666" y="2472267"/>
                </a:cubicBezTo>
                <a:lnTo>
                  <a:pt x="1676400" y="2489200"/>
                </a:lnTo>
                <a:cubicBezTo>
                  <a:pt x="1698978" y="2500489"/>
                  <a:pt x="1720696" y="2513692"/>
                  <a:pt x="1744133" y="2523067"/>
                </a:cubicBezTo>
                <a:cubicBezTo>
                  <a:pt x="1777278" y="2536325"/>
                  <a:pt x="1813803" y="2540969"/>
                  <a:pt x="1845733" y="2556934"/>
                </a:cubicBezTo>
                <a:cubicBezTo>
                  <a:pt x="1868311" y="2568223"/>
                  <a:pt x="1889831" y="2581937"/>
                  <a:pt x="1913466" y="2590800"/>
                </a:cubicBezTo>
                <a:cubicBezTo>
                  <a:pt x="1935257" y="2598972"/>
                  <a:pt x="1958823" y="2601340"/>
                  <a:pt x="1981200" y="2607734"/>
                </a:cubicBezTo>
                <a:cubicBezTo>
                  <a:pt x="2102686" y="2642444"/>
                  <a:pt x="1944546" y="2607176"/>
                  <a:pt x="2116666" y="2641600"/>
                </a:cubicBezTo>
                <a:cubicBezTo>
                  <a:pt x="2252133" y="2596445"/>
                  <a:pt x="2082799" y="2641600"/>
                  <a:pt x="2218266" y="2641600"/>
                </a:cubicBezTo>
                <a:cubicBezTo>
                  <a:pt x="2241539" y="2641600"/>
                  <a:pt x="2263422" y="2630311"/>
                  <a:pt x="2286000" y="2624667"/>
                </a:cubicBezTo>
                <a:cubicBezTo>
                  <a:pt x="2376201" y="2642707"/>
                  <a:pt x="2370666" y="2670381"/>
                  <a:pt x="2370666" y="2624667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49049" y="2827867"/>
            <a:ext cx="2712151" cy="2929531"/>
          </a:xfrm>
          <a:custGeom>
            <a:avLst/>
            <a:gdLst>
              <a:gd name="connsiteX0" fmla="*/ 2712151 w 2712151"/>
              <a:gd name="connsiteY0" fmla="*/ 0 h 2929531"/>
              <a:gd name="connsiteX1" fmla="*/ 2475084 w 2712151"/>
              <a:gd name="connsiteY1" fmla="*/ 118533 h 2929531"/>
              <a:gd name="connsiteX2" fmla="*/ 2339618 w 2712151"/>
              <a:gd name="connsiteY2" fmla="*/ 203200 h 2929531"/>
              <a:gd name="connsiteX3" fmla="*/ 2288818 w 2712151"/>
              <a:gd name="connsiteY3" fmla="*/ 220133 h 2929531"/>
              <a:gd name="connsiteX4" fmla="*/ 2187218 w 2712151"/>
              <a:gd name="connsiteY4" fmla="*/ 270933 h 2929531"/>
              <a:gd name="connsiteX5" fmla="*/ 1984018 w 2712151"/>
              <a:gd name="connsiteY5" fmla="*/ 355600 h 2929531"/>
              <a:gd name="connsiteX6" fmla="*/ 1882418 w 2712151"/>
              <a:gd name="connsiteY6" fmla="*/ 423333 h 2929531"/>
              <a:gd name="connsiteX7" fmla="*/ 1831618 w 2712151"/>
              <a:gd name="connsiteY7" fmla="*/ 457200 h 2929531"/>
              <a:gd name="connsiteX8" fmla="*/ 1763884 w 2712151"/>
              <a:gd name="connsiteY8" fmla="*/ 474133 h 2929531"/>
              <a:gd name="connsiteX9" fmla="*/ 1594551 w 2712151"/>
              <a:gd name="connsiteY9" fmla="*/ 592666 h 2929531"/>
              <a:gd name="connsiteX10" fmla="*/ 1543751 w 2712151"/>
              <a:gd name="connsiteY10" fmla="*/ 609600 h 2929531"/>
              <a:gd name="connsiteX11" fmla="*/ 1408284 w 2712151"/>
              <a:gd name="connsiteY11" fmla="*/ 677333 h 2929531"/>
              <a:gd name="connsiteX12" fmla="*/ 1374418 w 2712151"/>
              <a:gd name="connsiteY12" fmla="*/ 728133 h 2929531"/>
              <a:gd name="connsiteX13" fmla="*/ 1323618 w 2712151"/>
              <a:gd name="connsiteY13" fmla="*/ 745066 h 2929531"/>
              <a:gd name="connsiteX14" fmla="*/ 1171218 w 2712151"/>
              <a:gd name="connsiteY14" fmla="*/ 846666 h 2929531"/>
              <a:gd name="connsiteX15" fmla="*/ 1120418 w 2712151"/>
              <a:gd name="connsiteY15" fmla="*/ 880533 h 2929531"/>
              <a:gd name="connsiteX16" fmla="*/ 984951 w 2712151"/>
              <a:gd name="connsiteY16" fmla="*/ 948266 h 2929531"/>
              <a:gd name="connsiteX17" fmla="*/ 951084 w 2712151"/>
              <a:gd name="connsiteY17" fmla="*/ 999066 h 2929531"/>
              <a:gd name="connsiteX18" fmla="*/ 849484 w 2712151"/>
              <a:gd name="connsiteY18" fmla="*/ 1049866 h 2929531"/>
              <a:gd name="connsiteX19" fmla="*/ 747884 w 2712151"/>
              <a:gd name="connsiteY19" fmla="*/ 1134533 h 2929531"/>
              <a:gd name="connsiteX20" fmla="*/ 714018 w 2712151"/>
              <a:gd name="connsiteY20" fmla="*/ 1185333 h 2929531"/>
              <a:gd name="connsiteX21" fmla="*/ 663218 w 2712151"/>
              <a:gd name="connsiteY21" fmla="*/ 1202266 h 2929531"/>
              <a:gd name="connsiteX22" fmla="*/ 629351 w 2712151"/>
              <a:gd name="connsiteY22" fmla="*/ 1253066 h 2929531"/>
              <a:gd name="connsiteX23" fmla="*/ 612418 w 2712151"/>
              <a:gd name="connsiteY23" fmla="*/ 1303866 h 2929531"/>
              <a:gd name="connsiteX24" fmla="*/ 493884 w 2712151"/>
              <a:gd name="connsiteY24" fmla="*/ 1354666 h 2929531"/>
              <a:gd name="connsiteX25" fmla="*/ 426151 w 2712151"/>
              <a:gd name="connsiteY25" fmla="*/ 1405466 h 2929531"/>
              <a:gd name="connsiteX26" fmla="*/ 273751 w 2712151"/>
              <a:gd name="connsiteY26" fmla="*/ 1540933 h 2929531"/>
              <a:gd name="connsiteX27" fmla="*/ 206018 w 2712151"/>
              <a:gd name="connsiteY27" fmla="*/ 1642533 h 2929531"/>
              <a:gd name="connsiteX28" fmla="*/ 189084 w 2712151"/>
              <a:gd name="connsiteY28" fmla="*/ 1693333 h 2929531"/>
              <a:gd name="connsiteX29" fmla="*/ 121351 w 2712151"/>
              <a:gd name="connsiteY29" fmla="*/ 1794933 h 2929531"/>
              <a:gd name="connsiteX30" fmla="*/ 104418 w 2712151"/>
              <a:gd name="connsiteY30" fmla="*/ 1845733 h 2929531"/>
              <a:gd name="connsiteX31" fmla="*/ 53618 w 2712151"/>
              <a:gd name="connsiteY31" fmla="*/ 1879600 h 2929531"/>
              <a:gd name="connsiteX32" fmla="*/ 19751 w 2712151"/>
              <a:gd name="connsiteY32" fmla="*/ 1981200 h 2929531"/>
              <a:gd name="connsiteX33" fmla="*/ 2818 w 2712151"/>
              <a:gd name="connsiteY33" fmla="*/ 2032000 h 2929531"/>
              <a:gd name="connsiteX34" fmla="*/ 70551 w 2712151"/>
              <a:gd name="connsiteY34" fmla="*/ 2286000 h 2929531"/>
              <a:gd name="connsiteX35" fmla="*/ 121351 w 2712151"/>
              <a:gd name="connsiteY35" fmla="*/ 2302933 h 2929531"/>
              <a:gd name="connsiteX36" fmla="*/ 155218 w 2712151"/>
              <a:gd name="connsiteY36" fmla="*/ 2353733 h 2929531"/>
              <a:gd name="connsiteX37" fmla="*/ 307618 w 2712151"/>
              <a:gd name="connsiteY37" fmla="*/ 2404533 h 2929531"/>
              <a:gd name="connsiteX38" fmla="*/ 409218 w 2712151"/>
              <a:gd name="connsiteY38" fmla="*/ 2438400 h 2929531"/>
              <a:gd name="connsiteX39" fmla="*/ 460018 w 2712151"/>
              <a:gd name="connsiteY39" fmla="*/ 2472266 h 2929531"/>
              <a:gd name="connsiteX40" fmla="*/ 561618 w 2712151"/>
              <a:gd name="connsiteY40" fmla="*/ 2506133 h 2929531"/>
              <a:gd name="connsiteX41" fmla="*/ 612418 w 2712151"/>
              <a:gd name="connsiteY41" fmla="*/ 2523066 h 2929531"/>
              <a:gd name="connsiteX42" fmla="*/ 663218 w 2712151"/>
              <a:gd name="connsiteY42" fmla="*/ 2556933 h 2929531"/>
              <a:gd name="connsiteX43" fmla="*/ 747884 w 2712151"/>
              <a:gd name="connsiteY43" fmla="*/ 2573866 h 2929531"/>
              <a:gd name="connsiteX44" fmla="*/ 798684 w 2712151"/>
              <a:gd name="connsiteY44" fmla="*/ 2590800 h 2929531"/>
              <a:gd name="connsiteX45" fmla="*/ 934151 w 2712151"/>
              <a:gd name="connsiteY45" fmla="*/ 2624666 h 2929531"/>
              <a:gd name="connsiteX46" fmla="*/ 984951 w 2712151"/>
              <a:gd name="connsiteY46" fmla="*/ 2658533 h 2929531"/>
              <a:gd name="connsiteX47" fmla="*/ 1069618 w 2712151"/>
              <a:gd name="connsiteY47" fmla="*/ 2692400 h 2929531"/>
              <a:gd name="connsiteX48" fmla="*/ 1306684 w 2712151"/>
              <a:gd name="connsiteY48" fmla="*/ 2760133 h 2929531"/>
              <a:gd name="connsiteX49" fmla="*/ 1391351 w 2712151"/>
              <a:gd name="connsiteY49" fmla="*/ 2777066 h 2929531"/>
              <a:gd name="connsiteX50" fmla="*/ 1459084 w 2712151"/>
              <a:gd name="connsiteY50" fmla="*/ 2794000 h 2929531"/>
              <a:gd name="connsiteX51" fmla="*/ 1560684 w 2712151"/>
              <a:gd name="connsiteY51" fmla="*/ 2827866 h 2929531"/>
              <a:gd name="connsiteX52" fmla="*/ 1628418 w 2712151"/>
              <a:gd name="connsiteY52" fmla="*/ 2844800 h 2929531"/>
              <a:gd name="connsiteX53" fmla="*/ 1679218 w 2712151"/>
              <a:gd name="connsiteY53" fmla="*/ 2861733 h 2929531"/>
              <a:gd name="connsiteX54" fmla="*/ 1797751 w 2712151"/>
              <a:gd name="connsiteY54" fmla="*/ 2895600 h 2929531"/>
              <a:gd name="connsiteX55" fmla="*/ 1865484 w 2712151"/>
              <a:gd name="connsiteY55" fmla="*/ 2929466 h 292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12151" h="2929531">
                <a:moveTo>
                  <a:pt x="2712151" y="0"/>
                </a:moveTo>
                <a:cubicBezTo>
                  <a:pt x="2522862" y="113574"/>
                  <a:pt x="2606678" y="85636"/>
                  <a:pt x="2475084" y="118533"/>
                </a:cubicBezTo>
                <a:cubicBezTo>
                  <a:pt x="2421416" y="199036"/>
                  <a:pt x="2460524" y="162898"/>
                  <a:pt x="2339618" y="203200"/>
                </a:cubicBezTo>
                <a:lnTo>
                  <a:pt x="2288818" y="220133"/>
                </a:lnTo>
                <a:cubicBezTo>
                  <a:pt x="2177491" y="294352"/>
                  <a:pt x="2297385" y="220858"/>
                  <a:pt x="2187218" y="270933"/>
                </a:cubicBezTo>
                <a:cubicBezTo>
                  <a:pt x="1996203" y="357757"/>
                  <a:pt x="2116740" y="322418"/>
                  <a:pt x="1984018" y="355600"/>
                </a:cubicBezTo>
                <a:lnTo>
                  <a:pt x="1882418" y="423333"/>
                </a:lnTo>
                <a:cubicBezTo>
                  <a:pt x="1865485" y="434622"/>
                  <a:pt x="1851362" y="452264"/>
                  <a:pt x="1831618" y="457200"/>
                </a:cubicBezTo>
                <a:lnTo>
                  <a:pt x="1763884" y="474133"/>
                </a:lnTo>
                <a:cubicBezTo>
                  <a:pt x="1732970" y="497318"/>
                  <a:pt x="1619570" y="584326"/>
                  <a:pt x="1594551" y="592666"/>
                </a:cubicBezTo>
                <a:lnTo>
                  <a:pt x="1543751" y="609600"/>
                </a:lnTo>
                <a:cubicBezTo>
                  <a:pt x="1394612" y="758739"/>
                  <a:pt x="1610163" y="561974"/>
                  <a:pt x="1408284" y="677333"/>
                </a:cubicBezTo>
                <a:cubicBezTo>
                  <a:pt x="1390614" y="687430"/>
                  <a:pt x="1390310" y="715420"/>
                  <a:pt x="1374418" y="728133"/>
                </a:cubicBezTo>
                <a:cubicBezTo>
                  <a:pt x="1360480" y="739283"/>
                  <a:pt x="1340551" y="739422"/>
                  <a:pt x="1323618" y="745066"/>
                </a:cubicBezTo>
                <a:lnTo>
                  <a:pt x="1171218" y="846666"/>
                </a:lnTo>
                <a:cubicBezTo>
                  <a:pt x="1154285" y="857955"/>
                  <a:pt x="1138621" y="871432"/>
                  <a:pt x="1120418" y="880533"/>
                </a:cubicBezTo>
                <a:lnTo>
                  <a:pt x="984951" y="948266"/>
                </a:lnTo>
                <a:cubicBezTo>
                  <a:pt x="973662" y="965199"/>
                  <a:pt x="965475" y="984675"/>
                  <a:pt x="951084" y="999066"/>
                </a:cubicBezTo>
                <a:cubicBezTo>
                  <a:pt x="918257" y="1031893"/>
                  <a:pt x="890802" y="1036094"/>
                  <a:pt x="849484" y="1049866"/>
                </a:cubicBezTo>
                <a:cubicBezTo>
                  <a:pt x="799535" y="1083166"/>
                  <a:pt x="788627" y="1085641"/>
                  <a:pt x="747884" y="1134533"/>
                </a:cubicBezTo>
                <a:cubicBezTo>
                  <a:pt x="734856" y="1150167"/>
                  <a:pt x="729910" y="1172620"/>
                  <a:pt x="714018" y="1185333"/>
                </a:cubicBezTo>
                <a:cubicBezTo>
                  <a:pt x="700080" y="1196483"/>
                  <a:pt x="680151" y="1196622"/>
                  <a:pt x="663218" y="1202266"/>
                </a:cubicBezTo>
                <a:cubicBezTo>
                  <a:pt x="651929" y="1219199"/>
                  <a:pt x="638452" y="1234863"/>
                  <a:pt x="629351" y="1253066"/>
                </a:cubicBezTo>
                <a:cubicBezTo>
                  <a:pt x="621369" y="1269031"/>
                  <a:pt x="623568" y="1289928"/>
                  <a:pt x="612418" y="1303866"/>
                </a:cubicBezTo>
                <a:cubicBezTo>
                  <a:pt x="583183" y="1340411"/>
                  <a:pt x="534558" y="1344498"/>
                  <a:pt x="493884" y="1354666"/>
                </a:cubicBezTo>
                <a:cubicBezTo>
                  <a:pt x="471306" y="1371599"/>
                  <a:pt x="447128" y="1386586"/>
                  <a:pt x="426151" y="1405466"/>
                </a:cubicBezTo>
                <a:cubicBezTo>
                  <a:pt x="260450" y="1554597"/>
                  <a:pt x="385525" y="1466417"/>
                  <a:pt x="273751" y="1540933"/>
                </a:cubicBezTo>
                <a:cubicBezTo>
                  <a:pt x="233489" y="1661720"/>
                  <a:pt x="290578" y="1515694"/>
                  <a:pt x="206018" y="1642533"/>
                </a:cubicBezTo>
                <a:cubicBezTo>
                  <a:pt x="196117" y="1657385"/>
                  <a:pt x="197752" y="1677730"/>
                  <a:pt x="189084" y="1693333"/>
                </a:cubicBezTo>
                <a:cubicBezTo>
                  <a:pt x="169317" y="1728913"/>
                  <a:pt x="121351" y="1794933"/>
                  <a:pt x="121351" y="1794933"/>
                </a:cubicBezTo>
                <a:cubicBezTo>
                  <a:pt x="115707" y="1811866"/>
                  <a:pt x="115568" y="1831795"/>
                  <a:pt x="104418" y="1845733"/>
                </a:cubicBezTo>
                <a:cubicBezTo>
                  <a:pt x="91705" y="1861625"/>
                  <a:pt x="64404" y="1862342"/>
                  <a:pt x="53618" y="1879600"/>
                </a:cubicBezTo>
                <a:cubicBezTo>
                  <a:pt x="34698" y="1909872"/>
                  <a:pt x="31040" y="1947333"/>
                  <a:pt x="19751" y="1981200"/>
                </a:cubicBezTo>
                <a:lnTo>
                  <a:pt x="2818" y="2032000"/>
                </a:lnTo>
                <a:cubicBezTo>
                  <a:pt x="15910" y="2202198"/>
                  <a:pt x="-39989" y="2230730"/>
                  <a:pt x="70551" y="2286000"/>
                </a:cubicBezTo>
                <a:cubicBezTo>
                  <a:pt x="86516" y="2293982"/>
                  <a:pt x="104418" y="2297289"/>
                  <a:pt x="121351" y="2302933"/>
                </a:cubicBezTo>
                <a:cubicBezTo>
                  <a:pt x="132640" y="2319866"/>
                  <a:pt x="137960" y="2342947"/>
                  <a:pt x="155218" y="2353733"/>
                </a:cubicBezTo>
                <a:cubicBezTo>
                  <a:pt x="155222" y="2353735"/>
                  <a:pt x="282216" y="2396066"/>
                  <a:pt x="307618" y="2404533"/>
                </a:cubicBezTo>
                <a:cubicBezTo>
                  <a:pt x="307623" y="2404535"/>
                  <a:pt x="409214" y="2438397"/>
                  <a:pt x="409218" y="2438400"/>
                </a:cubicBezTo>
                <a:cubicBezTo>
                  <a:pt x="426151" y="2449689"/>
                  <a:pt x="441421" y="2464001"/>
                  <a:pt x="460018" y="2472266"/>
                </a:cubicBezTo>
                <a:cubicBezTo>
                  <a:pt x="492640" y="2486765"/>
                  <a:pt x="527751" y="2494844"/>
                  <a:pt x="561618" y="2506133"/>
                </a:cubicBezTo>
                <a:lnTo>
                  <a:pt x="612418" y="2523066"/>
                </a:lnTo>
                <a:cubicBezTo>
                  <a:pt x="629351" y="2534355"/>
                  <a:pt x="644162" y="2549787"/>
                  <a:pt x="663218" y="2556933"/>
                </a:cubicBezTo>
                <a:cubicBezTo>
                  <a:pt x="690166" y="2567039"/>
                  <a:pt x="719962" y="2566886"/>
                  <a:pt x="747884" y="2573866"/>
                </a:cubicBezTo>
                <a:cubicBezTo>
                  <a:pt x="765200" y="2578195"/>
                  <a:pt x="781368" y="2586471"/>
                  <a:pt x="798684" y="2590800"/>
                </a:cubicBezTo>
                <a:lnTo>
                  <a:pt x="934151" y="2624666"/>
                </a:lnTo>
                <a:cubicBezTo>
                  <a:pt x="951084" y="2635955"/>
                  <a:pt x="966748" y="2649432"/>
                  <a:pt x="984951" y="2658533"/>
                </a:cubicBezTo>
                <a:cubicBezTo>
                  <a:pt x="1012138" y="2672127"/>
                  <a:pt x="1041052" y="2682012"/>
                  <a:pt x="1069618" y="2692400"/>
                </a:cubicBezTo>
                <a:cubicBezTo>
                  <a:pt x="1148510" y="2721088"/>
                  <a:pt x="1223765" y="2743550"/>
                  <a:pt x="1306684" y="2760133"/>
                </a:cubicBezTo>
                <a:cubicBezTo>
                  <a:pt x="1334906" y="2765777"/>
                  <a:pt x="1363255" y="2770822"/>
                  <a:pt x="1391351" y="2777066"/>
                </a:cubicBezTo>
                <a:cubicBezTo>
                  <a:pt x="1414069" y="2782115"/>
                  <a:pt x="1436793" y="2787313"/>
                  <a:pt x="1459084" y="2794000"/>
                </a:cubicBezTo>
                <a:cubicBezTo>
                  <a:pt x="1493277" y="2804258"/>
                  <a:pt x="1526051" y="2819208"/>
                  <a:pt x="1560684" y="2827866"/>
                </a:cubicBezTo>
                <a:cubicBezTo>
                  <a:pt x="1583262" y="2833511"/>
                  <a:pt x="1606041" y="2838406"/>
                  <a:pt x="1628418" y="2844800"/>
                </a:cubicBezTo>
                <a:cubicBezTo>
                  <a:pt x="1645580" y="2849704"/>
                  <a:pt x="1662055" y="2856830"/>
                  <a:pt x="1679218" y="2861733"/>
                </a:cubicBezTo>
                <a:cubicBezTo>
                  <a:pt x="1704544" y="2868969"/>
                  <a:pt x="1770679" y="2882064"/>
                  <a:pt x="1797751" y="2895600"/>
                </a:cubicBezTo>
                <a:cubicBezTo>
                  <a:pt x="1871745" y="2932597"/>
                  <a:pt x="1823070" y="2929466"/>
                  <a:pt x="1865484" y="2929466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41333" y="4859867"/>
            <a:ext cx="1354667" cy="897466"/>
          </a:xfrm>
          <a:custGeom>
            <a:avLst/>
            <a:gdLst>
              <a:gd name="connsiteX0" fmla="*/ 135467 w 1354667"/>
              <a:gd name="connsiteY0" fmla="*/ 0 h 897466"/>
              <a:gd name="connsiteX1" fmla="*/ 84667 w 1354667"/>
              <a:gd name="connsiteY1" fmla="*/ 84666 h 897466"/>
              <a:gd name="connsiteX2" fmla="*/ 16934 w 1354667"/>
              <a:gd name="connsiteY2" fmla="*/ 186266 h 897466"/>
              <a:gd name="connsiteX3" fmla="*/ 0 w 1354667"/>
              <a:gd name="connsiteY3" fmla="*/ 237066 h 897466"/>
              <a:gd name="connsiteX4" fmla="*/ 50800 w 1354667"/>
              <a:gd name="connsiteY4" fmla="*/ 389466 h 897466"/>
              <a:gd name="connsiteX5" fmla="*/ 203200 w 1354667"/>
              <a:gd name="connsiteY5" fmla="*/ 457200 h 897466"/>
              <a:gd name="connsiteX6" fmla="*/ 254000 w 1354667"/>
              <a:gd name="connsiteY6" fmla="*/ 474133 h 897466"/>
              <a:gd name="connsiteX7" fmla="*/ 372534 w 1354667"/>
              <a:gd name="connsiteY7" fmla="*/ 524933 h 897466"/>
              <a:gd name="connsiteX8" fmla="*/ 423334 w 1354667"/>
              <a:gd name="connsiteY8" fmla="*/ 558800 h 897466"/>
              <a:gd name="connsiteX9" fmla="*/ 474134 w 1354667"/>
              <a:gd name="connsiteY9" fmla="*/ 575733 h 897466"/>
              <a:gd name="connsiteX10" fmla="*/ 541867 w 1354667"/>
              <a:gd name="connsiteY10" fmla="*/ 592666 h 897466"/>
              <a:gd name="connsiteX11" fmla="*/ 745067 w 1354667"/>
              <a:gd name="connsiteY11" fmla="*/ 626533 h 897466"/>
              <a:gd name="connsiteX12" fmla="*/ 863600 w 1354667"/>
              <a:gd name="connsiteY12" fmla="*/ 677333 h 897466"/>
              <a:gd name="connsiteX13" fmla="*/ 914400 w 1354667"/>
              <a:gd name="connsiteY13" fmla="*/ 694266 h 897466"/>
              <a:gd name="connsiteX14" fmla="*/ 1066800 w 1354667"/>
              <a:gd name="connsiteY14" fmla="*/ 778933 h 897466"/>
              <a:gd name="connsiteX15" fmla="*/ 1100667 w 1354667"/>
              <a:gd name="connsiteY15" fmla="*/ 829733 h 897466"/>
              <a:gd name="connsiteX16" fmla="*/ 1219200 w 1354667"/>
              <a:gd name="connsiteY16" fmla="*/ 846666 h 897466"/>
              <a:gd name="connsiteX17" fmla="*/ 1337734 w 1354667"/>
              <a:gd name="connsiteY17" fmla="*/ 880533 h 897466"/>
              <a:gd name="connsiteX18" fmla="*/ 1354667 w 1354667"/>
              <a:gd name="connsiteY18" fmla="*/ 897466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4667" h="897466">
                <a:moveTo>
                  <a:pt x="135467" y="0"/>
                </a:moveTo>
                <a:cubicBezTo>
                  <a:pt x="118534" y="28222"/>
                  <a:pt x="102337" y="56899"/>
                  <a:pt x="84667" y="84666"/>
                </a:cubicBezTo>
                <a:cubicBezTo>
                  <a:pt x="62815" y="119005"/>
                  <a:pt x="29806" y="147652"/>
                  <a:pt x="16934" y="186266"/>
                </a:cubicBezTo>
                <a:lnTo>
                  <a:pt x="0" y="237066"/>
                </a:lnTo>
                <a:cubicBezTo>
                  <a:pt x="11353" y="305179"/>
                  <a:pt x="3181" y="341846"/>
                  <a:pt x="50800" y="389466"/>
                </a:cubicBezTo>
                <a:cubicBezTo>
                  <a:pt x="91051" y="429718"/>
                  <a:pt x="152899" y="440433"/>
                  <a:pt x="203200" y="457200"/>
                </a:cubicBezTo>
                <a:cubicBezTo>
                  <a:pt x="220133" y="462844"/>
                  <a:pt x="238035" y="466151"/>
                  <a:pt x="254000" y="474133"/>
                </a:cubicBezTo>
                <a:cubicBezTo>
                  <a:pt x="337699" y="515982"/>
                  <a:pt x="297786" y="500018"/>
                  <a:pt x="372534" y="524933"/>
                </a:cubicBezTo>
                <a:cubicBezTo>
                  <a:pt x="389467" y="536222"/>
                  <a:pt x="405131" y="549699"/>
                  <a:pt x="423334" y="558800"/>
                </a:cubicBezTo>
                <a:cubicBezTo>
                  <a:pt x="439299" y="566782"/>
                  <a:pt x="456971" y="570830"/>
                  <a:pt x="474134" y="575733"/>
                </a:cubicBezTo>
                <a:cubicBezTo>
                  <a:pt x="496511" y="582126"/>
                  <a:pt x="518970" y="588503"/>
                  <a:pt x="541867" y="592666"/>
                </a:cubicBezTo>
                <a:cubicBezTo>
                  <a:pt x="646994" y="611780"/>
                  <a:pt x="651476" y="603136"/>
                  <a:pt x="745067" y="626533"/>
                </a:cubicBezTo>
                <a:cubicBezTo>
                  <a:pt x="808608" y="642418"/>
                  <a:pt x="795750" y="648254"/>
                  <a:pt x="863600" y="677333"/>
                </a:cubicBezTo>
                <a:cubicBezTo>
                  <a:pt x="880006" y="684364"/>
                  <a:pt x="897467" y="688622"/>
                  <a:pt x="914400" y="694266"/>
                </a:cubicBezTo>
                <a:cubicBezTo>
                  <a:pt x="1030851" y="771901"/>
                  <a:pt x="977386" y="749129"/>
                  <a:pt x="1066800" y="778933"/>
                </a:cubicBezTo>
                <a:cubicBezTo>
                  <a:pt x="1078089" y="795866"/>
                  <a:pt x="1082070" y="821468"/>
                  <a:pt x="1100667" y="829733"/>
                </a:cubicBezTo>
                <a:cubicBezTo>
                  <a:pt x="1137139" y="845943"/>
                  <a:pt x="1179932" y="839526"/>
                  <a:pt x="1219200" y="846666"/>
                </a:cubicBezTo>
                <a:cubicBezTo>
                  <a:pt x="1236248" y="849766"/>
                  <a:pt x="1317010" y="870171"/>
                  <a:pt x="1337734" y="880533"/>
                </a:cubicBezTo>
                <a:cubicBezTo>
                  <a:pt x="1344874" y="884103"/>
                  <a:pt x="1349023" y="891822"/>
                  <a:pt x="1354667" y="897466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13467" y="2709333"/>
            <a:ext cx="1422400" cy="1422400"/>
          </a:xfrm>
          <a:custGeom>
            <a:avLst/>
            <a:gdLst>
              <a:gd name="connsiteX0" fmla="*/ 1422400 w 1422400"/>
              <a:gd name="connsiteY0" fmla="*/ 1388534 h 1422400"/>
              <a:gd name="connsiteX1" fmla="*/ 1202266 w 1422400"/>
              <a:gd name="connsiteY1" fmla="*/ 1422400 h 1422400"/>
              <a:gd name="connsiteX2" fmla="*/ 1134533 w 1422400"/>
              <a:gd name="connsiteY2" fmla="*/ 1405467 h 1422400"/>
              <a:gd name="connsiteX3" fmla="*/ 1066800 w 1422400"/>
              <a:gd name="connsiteY3" fmla="*/ 1422400 h 1422400"/>
              <a:gd name="connsiteX4" fmla="*/ 965200 w 1422400"/>
              <a:gd name="connsiteY4" fmla="*/ 1371600 h 1422400"/>
              <a:gd name="connsiteX5" fmla="*/ 914400 w 1422400"/>
              <a:gd name="connsiteY5" fmla="*/ 1354667 h 1422400"/>
              <a:gd name="connsiteX6" fmla="*/ 863600 w 1422400"/>
              <a:gd name="connsiteY6" fmla="*/ 1320800 h 1422400"/>
              <a:gd name="connsiteX7" fmla="*/ 846666 w 1422400"/>
              <a:gd name="connsiteY7" fmla="*/ 1270000 h 1422400"/>
              <a:gd name="connsiteX8" fmla="*/ 812800 w 1422400"/>
              <a:gd name="connsiteY8" fmla="*/ 1219200 h 1422400"/>
              <a:gd name="connsiteX9" fmla="*/ 795866 w 1422400"/>
              <a:gd name="connsiteY9" fmla="*/ 1151467 h 1422400"/>
              <a:gd name="connsiteX10" fmla="*/ 728133 w 1422400"/>
              <a:gd name="connsiteY10" fmla="*/ 1049867 h 1422400"/>
              <a:gd name="connsiteX11" fmla="*/ 711200 w 1422400"/>
              <a:gd name="connsiteY11" fmla="*/ 999067 h 1422400"/>
              <a:gd name="connsiteX12" fmla="*/ 660400 w 1422400"/>
              <a:gd name="connsiteY12" fmla="*/ 965200 h 1422400"/>
              <a:gd name="connsiteX13" fmla="*/ 609600 w 1422400"/>
              <a:gd name="connsiteY13" fmla="*/ 914400 h 1422400"/>
              <a:gd name="connsiteX14" fmla="*/ 524933 w 1422400"/>
              <a:gd name="connsiteY14" fmla="*/ 829734 h 1422400"/>
              <a:gd name="connsiteX15" fmla="*/ 508000 w 1422400"/>
              <a:gd name="connsiteY15" fmla="*/ 778934 h 1422400"/>
              <a:gd name="connsiteX16" fmla="*/ 440266 w 1422400"/>
              <a:gd name="connsiteY16" fmla="*/ 677334 h 1422400"/>
              <a:gd name="connsiteX17" fmla="*/ 406400 w 1422400"/>
              <a:gd name="connsiteY17" fmla="*/ 575734 h 1422400"/>
              <a:gd name="connsiteX18" fmla="*/ 389466 w 1422400"/>
              <a:gd name="connsiteY18" fmla="*/ 524934 h 1422400"/>
              <a:gd name="connsiteX19" fmla="*/ 355600 w 1422400"/>
              <a:gd name="connsiteY19" fmla="*/ 474134 h 1422400"/>
              <a:gd name="connsiteX20" fmla="*/ 321733 w 1422400"/>
              <a:gd name="connsiteY20" fmla="*/ 372534 h 1422400"/>
              <a:gd name="connsiteX21" fmla="*/ 203200 w 1422400"/>
              <a:gd name="connsiteY21" fmla="*/ 237067 h 1422400"/>
              <a:gd name="connsiteX22" fmla="*/ 152400 w 1422400"/>
              <a:gd name="connsiteY22" fmla="*/ 220134 h 1422400"/>
              <a:gd name="connsiteX23" fmla="*/ 50800 w 1422400"/>
              <a:gd name="connsiteY23" fmla="*/ 67734 h 1422400"/>
              <a:gd name="connsiteX24" fmla="*/ 0 w 1422400"/>
              <a:gd name="connsiteY24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22400" h="1422400">
                <a:moveTo>
                  <a:pt x="1422400" y="1388534"/>
                </a:moveTo>
                <a:cubicBezTo>
                  <a:pt x="1357947" y="1401424"/>
                  <a:pt x="1263776" y="1422400"/>
                  <a:pt x="1202266" y="1422400"/>
                </a:cubicBezTo>
                <a:cubicBezTo>
                  <a:pt x="1178993" y="1422400"/>
                  <a:pt x="1157111" y="1411111"/>
                  <a:pt x="1134533" y="1405467"/>
                </a:cubicBezTo>
                <a:cubicBezTo>
                  <a:pt x="1111955" y="1411111"/>
                  <a:pt x="1090073" y="1422400"/>
                  <a:pt x="1066800" y="1422400"/>
                </a:cubicBezTo>
                <a:cubicBezTo>
                  <a:pt x="1024236" y="1422400"/>
                  <a:pt x="999447" y="1388724"/>
                  <a:pt x="965200" y="1371600"/>
                </a:cubicBezTo>
                <a:cubicBezTo>
                  <a:pt x="949235" y="1363618"/>
                  <a:pt x="931333" y="1360311"/>
                  <a:pt x="914400" y="1354667"/>
                </a:cubicBezTo>
                <a:cubicBezTo>
                  <a:pt x="897467" y="1343378"/>
                  <a:pt x="876313" y="1336692"/>
                  <a:pt x="863600" y="1320800"/>
                </a:cubicBezTo>
                <a:cubicBezTo>
                  <a:pt x="852450" y="1306862"/>
                  <a:pt x="854648" y="1285965"/>
                  <a:pt x="846666" y="1270000"/>
                </a:cubicBezTo>
                <a:cubicBezTo>
                  <a:pt x="837565" y="1251797"/>
                  <a:pt x="824089" y="1236133"/>
                  <a:pt x="812800" y="1219200"/>
                </a:cubicBezTo>
                <a:cubicBezTo>
                  <a:pt x="807155" y="1196622"/>
                  <a:pt x="806274" y="1172283"/>
                  <a:pt x="795866" y="1151467"/>
                </a:cubicBezTo>
                <a:cubicBezTo>
                  <a:pt x="777663" y="1115062"/>
                  <a:pt x="728133" y="1049867"/>
                  <a:pt x="728133" y="1049867"/>
                </a:cubicBezTo>
                <a:cubicBezTo>
                  <a:pt x="722489" y="1032934"/>
                  <a:pt x="722350" y="1013005"/>
                  <a:pt x="711200" y="999067"/>
                </a:cubicBezTo>
                <a:cubicBezTo>
                  <a:pt x="698487" y="983175"/>
                  <a:pt x="676034" y="978229"/>
                  <a:pt x="660400" y="965200"/>
                </a:cubicBezTo>
                <a:cubicBezTo>
                  <a:pt x="642003" y="949869"/>
                  <a:pt x="624931" y="932797"/>
                  <a:pt x="609600" y="914400"/>
                </a:cubicBezTo>
                <a:cubicBezTo>
                  <a:pt x="539045" y="829735"/>
                  <a:pt x="618065" y="891821"/>
                  <a:pt x="524933" y="829734"/>
                </a:cubicBezTo>
                <a:cubicBezTo>
                  <a:pt x="519289" y="812801"/>
                  <a:pt x="516668" y="794537"/>
                  <a:pt x="508000" y="778934"/>
                </a:cubicBezTo>
                <a:cubicBezTo>
                  <a:pt x="488233" y="743353"/>
                  <a:pt x="440266" y="677334"/>
                  <a:pt x="440266" y="677334"/>
                </a:cubicBezTo>
                <a:lnTo>
                  <a:pt x="406400" y="575734"/>
                </a:lnTo>
                <a:cubicBezTo>
                  <a:pt x="400756" y="558801"/>
                  <a:pt x="399367" y="539786"/>
                  <a:pt x="389466" y="524934"/>
                </a:cubicBezTo>
                <a:cubicBezTo>
                  <a:pt x="378177" y="508001"/>
                  <a:pt x="363865" y="492731"/>
                  <a:pt x="355600" y="474134"/>
                </a:cubicBezTo>
                <a:cubicBezTo>
                  <a:pt x="341101" y="441512"/>
                  <a:pt x="341535" y="402237"/>
                  <a:pt x="321733" y="372534"/>
                </a:cubicBezTo>
                <a:cubicBezTo>
                  <a:pt x="270934" y="296335"/>
                  <a:pt x="273755" y="272344"/>
                  <a:pt x="203200" y="237067"/>
                </a:cubicBezTo>
                <a:cubicBezTo>
                  <a:pt x="187235" y="229085"/>
                  <a:pt x="169333" y="225778"/>
                  <a:pt x="152400" y="220134"/>
                </a:cubicBezTo>
                <a:lnTo>
                  <a:pt x="50800" y="67734"/>
                </a:lnTo>
                <a:cubicBezTo>
                  <a:pt x="12507" y="10294"/>
                  <a:pt x="31323" y="31324"/>
                  <a:pt x="0" y="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911722" y="2777067"/>
            <a:ext cx="1204011" cy="2861733"/>
          </a:xfrm>
          <a:custGeom>
            <a:avLst/>
            <a:gdLst>
              <a:gd name="connsiteX0" fmla="*/ 52545 w 1204011"/>
              <a:gd name="connsiteY0" fmla="*/ 2861733 h 2861733"/>
              <a:gd name="connsiteX1" fmla="*/ 137211 w 1204011"/>
              <a:gd name="connsiteY1" fmla="*/ 2794000 h 2861733"/>
              <a:gd name="connsiteX2" fmla="*/ 188011 w 1204011"/>
              <a:gd name="connsiteY2" fmla="*/ 2743200 h 2861733"/>
              <a:gd name="connsiteX3" fmla="*/ 289611 w 1204011"/>
              <a:gd name="connsiteY3" fmla="*/ 2675466 h 2861733"/>
              <a:gd name="connsiteX4" fmla="*/ 340411 w 1204011"/>
              <a:gd name="connsiteY4" fmla="*/ 2641600 h 2861733"/>
              <a:gd name="connsiteX5" fmla="*/ 425078 w 1204011"/>
              <a:gd name="connsiteY5" fmla="*/ 2573866 h 2861733"/>
              <a:gd name="connsiteX6" fmla="*/ 577478 w 1204011"/>
              <a:gd name="connsiteY6" fmla="*/ 2489200 h 2861733"/>
              <a:gd name="connsiteX7" fmla="*/ 780678 w 1204011"/>
              <a:gd name="connsiteY7" fmla="*/ 2353733 h 2861733"/>
              <a:gd name="connsiteX8" fmla="*/ 831478 w 1204011"/>
              <a:gd name="connsiteY8" fmla="*/ 2319866 h 2861733"/>
              <a:gd name="connsiteX9" fmla="*/ 882278 w 1204011"/>
              <a:gd name="connsiteY9" fmla="*/ 2286000 h 2861733"/>
              <a:gd name="connsiteX10" fmla="*/ 966945 w 1204011"/>
              <a:gd name="connsiteY10" fmla="*/ 2201333 h 2861733"/>
              <a:gd name="connsiteX11" fmla="*/ 1051611 w 1204011"/>
              <a:gd name="connsiteY11" fmla="*/ 2116666 h 2861733"/>
              <a:gd name="connsiteX12" fmla="*/ 1085478 w 1204011"/>
              <a:gd name="connsiteY12" fmla="*/ 2065866 h 2861733"/>
              <a:gd name="connsiteX13" fmla="*/ 1136278 w 1204011"/>
              <a:gd name="connsiteY13" fmla="*/ 2032000 h 2861733"/>
              <a:gd name="connsiteX14" fmla="*/ 1170145 w 1204011"/>
              <a:gd name="connsiteY14" fmla="*/ 1930400 h 2861733"/>
              <a:gd name="connsiteX15" fmla="*/ 1204011 w 1204011"/>
              <a:gd name="connsiteY15" fmla="*/ 1811866 h 2861733"/>
              <a:gd name="connsiteX16" fmla="*/ 1170145 w 1204011"/>
              <a:gd name="connsiteY16" fmla="*/ 1591733 h 2861733"/>
              <a:gd name="connsiteX17" fmla="*/ 1136278 w 1204011"/>
              <a:gd name="connsiteY17" fmla="*/ 1540933 h 2861733"/>
              <a:gd name="connsiteX18" fmla="*/ 1085478 w 1204011"/>
              <a:gd name="connsiteY18" fmla="*/ 1524000 h 2861733"/>
              <a:gd name="connsiteX19" fmla="*/ 1017745 w 1204011"/>
              <a:gd name="connsiteY19" fmla="*/ 1439333 h 2861733"/>
              <a:gd name="connsiteX20" fmla="*/ 899211 w 1204011"/>
              <a:gd name="connsiteY20" fmla="*/ 1303866 h 2861733"/>
              <a:gd name="connsiteX21" fmla="*/ 865345 w 1204011"/>
              <a:gd name="connsiteY21" fmla="*/ 1253066 h 2861733"/>
              <a:gd name="connsiteX22" fmla="*/ 848411 w 1204011"/>
              <a:gd name="connsiteY22" fmla="*/ 1202266 h 2861733"/>
              <a:gd name="connsiteX23" fmla="*/ 797611 w 1204011"/>
              <a:gd name="connsiteY23" fmla="*/ 1151466 h 2861733"/>
              <a:gd name="connsiteX24" fmla="*/ 780678 w 1204011"/>
              <a:gd name="connsiteY24" fmla="*/ 1100666 h 2861733"/>
              <a:gd name="connsiteX25" fmla="*/ 679078 w 1204011"/>
              <a:gd name="connsiteY25" fmla="*/ 999066 h 2861733"/>
              <a:gd name="connsiteX26" fmla="*/ 628278 w 1204011"/>
              <a:gd name="connsiteY26" fmla="*/ 880533 h 2861733"/>
              <a:gd name="connsiteX27" fmla="*/ 611345 w 1204011"/>
              <a:gd name="connsiteY27" fmla="*/ 829733 h 2861733"/>
              <a:gd name="connsiteX28" fmla="*/ 543611 w 1204011"/>
              <a:gd name="connsiteY28" fmla="*/ 728133 h 2861733"/>
              <a:gd name="connsiteX29" fmla="*/ 509745 w 1204011"/>
              <a:gd name="connsiteY29" fmla="*/ 677333 h 2861733"/>
              <a:gd name="connsiteX30" fmla="*/ 458945 w 1204011"/>
              <a:gd name="connsiteY30" fmla="*/ 643466 h 2861733"/>
              <a:gd name="connsiteX31" fmla="*/ 374278 w 1204011"/>
              <a:gd name="connsiteY31" fmla="*/ 541866 h 2861733"/>
              <a:gd name="connsiteX32" fmla="*/ 323478 w 1204011"/>
              <a:gd name="connsiteY32" fmla="*/ 524933 h 2861733"/>
              <a:gd name="connsiteX33" fmla="*/ 272678 w 1204011"/>
              <a:gd name="connsiteY33" fmla="*/ 491066 h 2861733"/>
              <a:gd name="connsiteX34" fmla="*/ 154145 w 1204011"/>
              <a:gd name="connsiteY34" fmla="*/ 440266 h 2861733"/>
              <a:gd name="connsiteX35" fmla="*/ 52545 w 1204011"/>
              <a:gd name="connsiteY35" fmla="*/ 372533 h 2861733"/>
              <a:gd name="connsiteX36" fmla="*/ 18678 w 1204011"/>
              <a:gd name="connsiteY36" fmla="*/ 0 h 286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04011" h="2861733">
                <a:moveTo>
                  <a:pt x="52545" y="2861733"/>
                </a:moveTo>
                <a:cubicBezTo>
                  <a:pt x="80767" y="2839155"/>
                  <a:pt x="110012" y="2817800"/>
                  <a:pt x="137211" y="2794000"/>
                </a:cubicBezTo>
                <a:cubicBezTo>
                  <a:pt x="155233" y="2778231"/>
                  <a:pt x="169108" y="2757902"/>
                  <a:pt x="188011" y="2743200"/>
                </a:cubicBezTo>
                <a:cubicBezTo>
                  <a:pt x="220140" y="2718211"/>
                  <a:pt x="255744" y="2698044"/>
                  <a:pt x="289611" y="2675466"/>
                </a:cubicBezTo>
                <a:lnTo>
                  <a:pt x="340411" y="2641600"/>
                </a:lnTo>
                <a:cubicBezTo>
                  <a:pt x="402987" y="2547738"/>
                  <a:pt x="338476" y="2621979"/>
                  <a:pt x="425078" y="2573866"/>
                </a:cubicBezTo>
                <a:cubicBezTo>
                  <a:pt x="599750" y="2476826"/>
                  <a:pt x="462533" y="2527514"/>
                  <a:pt x="577478" y="2489200"/>
                </a:cubicBezTo>
                <a:lnTo>
                  <a:pt x="780678" y="2353733"/>
                </a:lnTo>
                <a:lnTo>
                  <a:pt x="831478" y="2319866"/>
                </a:lnTo>
                <a:lnTo>
                  <a:pt x="882278" y="2286000"/>
                </a:lnTo>
                <a:cubicBezTo>
                  <a:pt x="972593" y="2150529"/>
                  <a:pt x="854053" y="2314226"/>
                  <a:pt x="966945" y="2201333"/>
                </a:cubicBezTo>
                <a:cubicBezTo>
                  <a:pt x="1079833" y="2088443"/>
                  <a:pt x="916144" y="2206978"/>
                  <a:pt x="1051611" y="2116666"/>
                </a:cubicBezTo>
                <a:cubicBezTo>
                  <a:pt x="1062900" y="2099733"/>
                  <a:pt x="1071087" y="2080257"/>
                  <a:pt x="1085478" y="2065866"/>
                </a:cubicBezTo>
                <a:cubicBezTo>
                  <a:pt x="1099869" y="2051476"/>
                  <a:pt x="1125492" y="2049258"/>
                  <a:pt x="1136278" y="2032000"/>
                </a:cubicBezTo>
                <a:cubicBezTo>
                  <a:pt x="1155198" y="2001728"/>
                  <a:pt x="1158856" y="1964267"/>
                  <a:pt x="1170145" y="1930400"/>
                </a:cubicBezTo>
                <a:cubicBezTo>
                  <a:pt x="1194436" y="1857527"/>
                  <a:pt x="1182751" y="1896909"/>
                  <a:pt x="1204011" y="1811866"/>
                </a:cubicBezTo>
                <a:cubicBezTo>
                  <a:pt x="1199155" y="1763307"/>
                  <a:pt x="1200657" y="1652757"/>
                  <a:pt x="1170145" y="1591733"/>
                </a:cubicBezTo>
                <a:cubicBezTo>
                  <a:pt x="1161044" y="1573530"/>
                  <a:pt x="1152170" y="1553646"/>
                  <a:pt x="1136278" y="1540933"/>
                </a:cubicBezTo>
                <a:cubicBezTo>
                  <a:pt x="1122340" y="1529783"/>
                  <a:pt x="1102411" y="1529644"/>
                  <a:pt x="1085478" y="1524000"/>
                </a:cubicBezTo>
                <a:cubicBezTo>
                  <a:pt x="1047346" y="1409602"/>
                  <a:pt x="1100229" y="1533600"/>
                  <a:pt x="1017745" y="1439333"/>
                </a:cubicBezTo>
                <a:cubicBezTo>
                  <a:pt x="879455" y="1281288"/>
                  <a:pt x="1013511" y="1380067"/>
                  <a:pt x="899211" y="1303866"/>
                </a:cubicBezTo>
                <a:cubicBezTo>
                  <a:pt x="887922" y="1286933"/>
                  <a:pt x="874446" y="1271269"/>
                  <a:pt x="865345" y="1253066"/>
                </a:cubicBezTo>
                <a:cubicBezTo>
                  <a:pt x="857363" y="1237101"/>
                  <a:pt x="858312" y="1217118"/>
                  <a:pt x="848411" y="1202266"/>
                </a:cubicBezTo>
                <a:cubicBezTo>
                  <a:pt x="835127" y="1182341"/>
                  <a:pt x="814544" y="1168399"/>
                  <a:pt x="797611" y="1151466"/>
                </a:cubicBezTo>
                <a:cubicBezTo>
                  <a:pt x="791967" y="1134533"/>
                  <a:pt x="791636" y="1114755"/>
                  <a:pt x="780678" y="1100666"/>
                </a:cubicBezTo>
                <a:cubicBezTo>
                  <a:pt x="751274" y="1062860"/>
                  <a:pt x="679078" y="999066"/>
                  <a:pt x="679078" y="999066"/>
                </a:cubicBezTo>
                <a:cubicBezTo>
                  <a:pt x="643837" y="858098"/>
                  <a:pt x="686748" y="997474"/>
                  <a:pt x="628278" y="880533"/>
                </a:cubicBezTo>
                <a:cubicBezTo>
                  <a:pt x="620296" y="864568"/>
                  <a:pt x="620013" y="845336"/>
                  <a:pt x="611345" y="829733"/>
                </a:cubicBezTo>
                <a:cubicBezTo>
                  <a:pt x="591578" y="794152"/>
                  <a:pt x="566189" y="762000"/>
                  <a:pt x="543611" y="728133"/>
                </a:cubicBezTo>
                <a:cubicBezTo>
                  <a:pt x="532322" y="711200"/>
                  <a:pt x="526678" y="688622"/>
                  <a:pt x="509745" y="677333"/>
                </a:cubicBezTo>
                <a:lnTo>
                  <a:pt x="458945" y="643466"/>
                </a:lnTo>
                <a:cubicBezTo>
                  <a:pt x="433955" y="605982"/>
                  <a:pt x="413392" y="567942"/>
                  <a:pt x="374278" y="541866"/>
                </a:cubicBezTo>
                <a:cubicBezTo>
                  <a:pt x="359426" y="531965"/>
                  <a:pt x="340411" y="530577"/>
                  <a:pt x="323478" y="524933"/>
                </a:cubicBezTo>
                <a:cubicBezTo>
                  <a:pt x="306545" y="513644"/>
                  <a:pt x="290881" y="500167"/>
                  <a:pt x="272678" y="491066"/>
                </a:cubicBezTo>
                <a:cubicBezTo>
                  <a:pt x="132527" y="420991"/>
                  <a:pt x="330337" y="545982"/>
                  <a:pt x="154145" y="440266"/>
                </a:cubicBezTo>
                <a:cubicBezTo>
                  <a:pt x="119243" y="419325"/>
                  <a:pt x="52545" y="372533"/>
                  <a:pt x="52545" y="372533"/>
                </a:cubicBezTo>
                <a:cubicBezTo>
                  <a:pt x="-40811" y="232501"/>
                  <a:pt x="18678" y="342084"/>
                  <a:pt x="18678" y="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998133" y="2709333"/>
            <a:ext cx="728134" cy="2218267"/>
          </a:xfrm>
          <a:custGeom>
            <a:avLst/>
            <a:gdLst>
              <a:gd name="connsiteX0" fmla="*/ 474134 w 728134"/>
              <a:gd name="connsiteY0" fmla="*/ 2218267 h 2218267"/>
              <a:gd name="connsiteX1" fmla="*/ 643467 w 728134"/>
              <a:gd name="connsiteY1" fmla="*/ 2032000 h 2218267"/>
              <a:gd name="connsiteX2" fmla="*/ 660400 w 728134"/>
              <a:gd name="connsiteY2" fmla="*/ 1947334 h 2218267"/>
              <a:gd name="connsiteX3" fmla="*/ 694267 w 728134"/>
              <a:gd name="connsiteY3" fmla="*/ 1896534 h 2218267"/>
              <a:gd name="connsiteX4" fmla="*/ 711200 w 728134"/>
              <a:gd name="connsiteY4" fmla="*/ 1811867 h 2218267"/>
              <a:gd name="connsiteX5" fmla="*/ 728134 w 728134"/>
              <a:gd name="connsiteY5" fmla="*/ 1761067 h 2218267"/>
              <a:gd name="connsiteX6" fmla="*/ 694267 w 728134"/>
              <a:gd name="connsiteY6" fmla="*/ 1456267 h 2218267"/>
              <a:gd name="connsiteX7" fmla="*/ 660400 w 728134"/>
              <a:gd name="connsiteY7" fmla="*/ 1405467 h 2218267"/>
              <a:gd name="connsiteX8" fmla="*/ 626534 w 728134"/>
              <a:gd name="connsiteY8" fmla="*/ 1303867 h 2218267"/>
              <a:gd name="connsiteX9" fmla="*/ 609600 w 728134"/>
              <a:gd name="connsiteY9" fmla="*/ 1253067 h 2218267"/>
              <a:gd name="connsiteX10" fmla="*/ 524934 w 728134"/>
              <a:gd name="connsiteY10" fmla="*/ 1100667 h 2218267"/>
              <a:gd name="connsiteX11" fmla="*/ 423334 w 728134"/>
              <a:gd name="connsiteY11" fmla="*/ 1066800 h 2218267"/>
              <a:gd name="connsiteX12" fmla="*/ 372534 w 728134"/>
              <a:gd name="connsiteY12" fmla="*/ 1016000 h 2218267"/>
              <a:gd name="connsiteX13" fmla="*/ 270934 w 728134"/>
              <a:gd name="connsiteY13" fmla="*/ 982134 h 2218267"/>
              <a:gd name="connsiteX14" fmla="*/ 118534 w 728134"/>
              <a:gd name="connsiteY14" fmla="*/ 846667 h 2218267"/>
              <a:gd name="connsiteX15" fmla="*/ 84667 w 728134"/>
              <a:gd name="connsiteY15" fmla="*/ 152400 h 2218267"/>
              <a:gd name="connsiteX16" fmla="*/ 67734 w 728134"/>
              <a:gd name="connsiteY16" fmla="*/ 101600 h 2218267"/>
              <a:gd name="connsiteX17" fmla="*/ 0 w 728134"/>
              <a:gd name="connsiteY17" fmla="*/ 0 h 221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8134" h="2218267">
                <a:moveTo>
                  <a:pt x="474134" y="2218267"/>
                </a:moveTo>
                <a:cubicBezTo>
                  <a:pt x="623991" y="2068409"/>
                  <a:pt x="574177" y="2135934"/>
                  <a:pt x="643467" y="2032000"/>
                </a:cubicBezTo>
                <a:cubicBezTo>
                  <a:pt x="649111" y="2003778"/>
                  <a:pt x="650294" y="1974282"/>
                  <a:pt x="660400" y="1947334"/>
                </a:cubicBezTo>
                <a:cubicBezTo>
                  <a:pt x="667546" y="1928278"/>
                  <a:pt x="687121" y="1915590"/>
                  <a:pt x="694267" y="1896534"/>
                </a:cubicBezTo>
                <a:cubicBezTo>
                  <a:pt x="704373" y="1869585"/>
                  <a:pt x="704219" y="1839789"/>
                  <a:pt x="711200" y="1811867"/>
                </a:cubicBezTo>
                <a:cubicBezTo>
                  <a:pt x="715529" y="1794551"/>
                  <a:pt x="722489" y="1778000"/>
                  <a:pt x="728134" y="1761067"/>
                </a:cubicBezTo>
                <a:cubicBezTo>
                  <a:pt x="726019" y="1729344"/>
                  <a:pt x="734666" y="1537065"/>
                  <a:pt x="694267" y="1456267"/>
                </a:cubicBezTo>
                <a:cubicBezTo>
                  <a:pt x="685166" y="1438064"/>
                  <a:pt x="671689" y="1422400"/>
                  <a:pt x="660400" y="1405467"/>
                </a:cubicBezTo>
                <a:lnTo>
                  <a:pt x="626534" y="1303867"/>
                </a:lnTo>
                <a:lnTo>
                  <a:pt x="609600" y="1253067"/>
                </a:lnTo>
                <a:cubicBezTo>
                  <a:pt x="594690" y="1208337"/>
                  <a:pt x="568605" y="1115224"/>
                  <a:pt x="524934" y="1100667"/>
                </a:cubicBezTo>
                <a:lnTo>
                  <a:pt x="423334" y="1066800"/>
                </a:lnTo>
                <a:cubicBezTo>
                  <a:pt x="406401" y="1049867"/>
                  <a:pt x="393468" y="1027630"/>
                  <a:pt x="372534" y="1016000"/>
                </a:cubicBezTo>
                <a:cubicBezTo>
                  <a:pt x="341328" y="998663"/>
                  <a:pt x="270934" y="982134"/>
                  <a:pt x="270934" y="982134"/>
                </a:cubicBezTo>
                <a:cubicBezTo>
                  <a:pt x="154943" y="866143"/>
                  <a:pt x="209185" y="907101"/>
                  <a:pt x="118534" y="846667"/>
                </a:cubicBezTo>
                <a:cubicBezTo>
                  <a:pt x="58876" y="548386"/>
                  <a:pt x="122577" y="891655"/>
                  <a:pt x="84667" y="152400"/>
                </a:cubicBezTo>
                <a:cubicBezTo>
                  <a:pt x="83753" y="134574"/>
                  <a:pt x="76402" y="117203"/>
                  <a:pt x="67734" y="101600"/>
                </a:cubicBezTo>
                <a:cubicBezTo>
                  <a:pt x="47967" y="66019"/>
                  <a:pt x="0" y="0"/>
                  <a:pt x="0" y="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13467" y="2844800"/>
            <a:ext cx="581332" cy="2421467"/>
          </a:xfrm>
          <a:custGeom>
            <a:avLst/>
            <a:gdLst>
              <a:gd name="connsiteX0" fmla="*/ 0 w 581332"/>
              <a:gd name="connsiteY0" fmla="*/ 2421467 h 2421467"/>
              <a:gd name="connsiteX1" fmla="*/ 135466 w 581332"/>
              <a:gd name="connsiteY1" fmla="*/ 2235200 h 2421467"/>
              <a:gd name="connsiteX2" fmla="*/ 169333 w 581332"/>
              <a:gd name="connsiteY2" fmla="*/ 2184400 h 2421467"/>
              <a:gd name="connsiteX3" fmla="*/ 304800 w 581332"/>
              <a:gd name="connsiteY3" fmla="*/ 2082800 h 2421467"/>
              <a:gd name="connsiteX4" fmla="*/ 321733 w 581332"/>
              <a:gd name="connsiteY4" fmla="*/ 2015067 h 2421467"/>
              <a:gd name="connsiteX5" fmla="*/ 372533 w 581332"/>
              <a:gd name="connsiteY5" fmla="*/ 1981200 h 2421467"/>
              <a:gd name="connsiteX6" fmla="*/ 474133 w 581332"/>
              <a:gd name="connsiteY6" fmla="*/ 1879600 h 2421467"/>
              <a:gd name="connsiteX7" fmla="*/ 541866 w 581332"/>
              <a:gd name="connsiteY7" fmla="*/ 1710267 h 2421467"/>
              <a:gd name="connsiteX8" fmla="*/ 558800 w 581332"/>
              <a:gd name="connsiteY8" fmla="*/ 1659467 h 2421467"/>
              <a:gd name="connsiteX9" fmla="*/ 558800 w 581332"/>
              <a:gd name="connsiteY9" fmla="*/ 1219200 h 2421467"/>
              <a:gd name="connsiteX10" fmla="*/ 541866 w 581332"/>
              <a:gd name="connsiteY10" fmla="*/ 1151467 h 2421467"/>
              <a:gd name="connsiteX11" fmla="*/ 491066 w 581332"/>
              <a:gd name="connsiteY11" fmla="*/ 1134533 h 2421467"/>
              <a:gd name="connsiteX12" fmla="*/ 440266 w 581332"/>
              <a:gd name="connsiteY12" fmla="*/ 1100667 h 2421467"/>
              <a:gd name="connsiteX13" fmla="*/ 406400 w 581332"/>
              <a:gd name="connsiteY13" fmla="*/ 1049867 h 2421467"/>
              <a:gd name="connsiteX14" fmla="*/ 304800 w 581332"/>
              <a:gd name="connsiteY14" fmla="*/ 982133 h 2421467"/>
              <a:gd name="connsiteX15" fmla="*/ 237066 w 581332"/>
              <a:gd name="connsiteY15" fmla="*/ 795867 h 2421467"/>
              <a:gd name="connsiteX16" fmla="*/ 220133 w 581332"/>
              <a:gd name="connsiteY16" fmla="*/ 728133 h 2421467"/>
              <a:gd name="connsiteX17" fmla="*/ 186266 w 581332"/>
              <a:gd name="connsiteY17" fmla="*/ 457200 h 2421467"/>
              <a:gd name="connsiteX18" fmla="*/ 152400 w 581332"/>
              <a:gd name="connsiteY18" fmla="*/ 406400 h 2421467"/>
              <a:gd name="connsiteX19" fmla="*/ 135466 w 581332"/>
              <a:gd name="connsiteY19" fmla="*/ 270933 h 2421467"/>
              <a:gd name="connsiteX20" fmla="*/ 118533 w 581332"/>
              <a:gd name="connsiteY20" fmla="*/ 220133 h 2421467"/>
              <a:gd name="connsiteX21" fmla="*/ 101600 w 581332"/>
              <a:gd name="connsiteY21" fmla="*/ 135467 h 2421467"/>
              <a:gd name="connsiteX22" fmla="*/ 84666 w 581332"/>
              <a:gd name="connsiteY22" fmla="*/ 0 h 24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1332" h="2421467">
                <a:moveTo>
                  <a:pt x="0" y="2421467"/>
                </a:moveTo>
                <a:cubicBezTo>
                  <a:pt x="93162" y="2305014"/>
                  <a:pt x="47682" y="2366875"/>
                  <a:pt x="135466" y="2235200"/>
                </a:cubicBezTo>
                <a:cubicBezTo>
                  <a:pt x="146755" y="2218267"/>
                  <a:pt x="153052" y="2196611"/>
                  <a:pt x="169333" y="2184400"/>
                </a:cubicBezTo>
                <a:lnTo>
                  <a:pt x="304800" y="2082800"/>
                </a:lnTo>
                <a:cubicBezTo>
                  <a:pt x="310444" y="2060222"/>
                  <a:pt x="308824" y="2034431"/>
                  <a:pt x="321733" y="2015067"/>
                </a:cubicBezTo>
                <a:cubicBezTo>
                  <a:pt x="333022" y="1998134"/>
                  <a:pt x="358142" y="1995591"/>
                  <a:pt x="372533" y="1981200"/>
                </a:cubicBezTo>
                <a:cubicBezTo>
                  <a:pt x="498555" y="1855178"/>
                  <a:pt x="354413" y="1959414"/>
                  <a:pt x="474133" y="1879600"/>
                </a:cubicBezTo>
                <a:cubicBezTo>
                  <a:pt x="523967" y="1779934"/>
                  <a:pt x="500015" y="1835819"/>
                  <a:pt x="541866" y="1710267"/>
                </a:cubicBezTo>
                <a:lnTo>
                  <a:pt x="558800" y="1659467"/>
                </a:lnTo>
                <a:cubicBezTo>
                  <a:pt x="591797" y="1461481"/>
                  <a:pt x="585736" y="1542427"/>
                  <a:pt x="558800" y="1219200"/>
                </a:cubicBezTo>
                <a:cubicBezTo>
                  <a:pt x="556867" y="1196008"/>
                  <a:pt x="556404" y="1169640"/>
                  <a:pt x="541866" y="1151467"/>
                </a:cubicBezTo>
                <a:cubicBezTo>
                  <a:pt x="530716" y="1137529"/>
                  <a:pt x="507031" y="1142515"/>
                  <a:pt x="491066" y="1134533"/>
                </a:cubicBezTo>
                <a:cubicBezTo>
                  <a:pt x="472863" y="1125432"/>
                  <a:pt x="457199" y="1111956"/>
                  <a:pt x="440266" y="1100667"/>
                </a:cubicBezTo>
                <a:cubicBezTo>
                  <a:pt x="428977" y="1083734"/>
                  <a:pt x="421716" y="1063268"/>
                  <a:pt x="406400" y="1049867"/>
                </a:cubicBezTo>
                <a:cubicBezTo>
                  <a:pt x="375768" y="1023064"/>
                  <a:pt x="304800" y="982133"/>
                  <a:pt x="304800" y="982133"/>
                </a:cubicBezTo>
                <a:cubicBezTo>
                  <a:pt x="245115" y="892606"/>
                  <a:pt x="275868" y="951075"/>
                  <a:pt x="237066" y="795867"/>
                </a:cubicBezTo>
                <a:lnTo>
                  <a:pt x="220133" y="728133"/>
                </a:lnTo>
                <a:cubicBezTo>
                  <a:pt x="216900" y="686100"/>
                  <a:pt x="222819" y="530305"/>
                  <a:pt x="186266" y="457200"/>
                </a:cubicBezTo>
                <a:cubicBezTo>
                  <a:pt x="177165" y="438997"/>
                  <a:pt x="163689" y="423333"/>
                  <a:pt x="152400" y="406400"/>
                </a:cubicBezTo>
                <a:cubicBezTo>
                  <a:pt x="146755" y="361244"/>
                  <a:pt x="143607" y="315706"/>
                  <a:pt x="135466" y="270933"/>
                </a:cubicBezTo>
                <a:cubicBezTo>
                  <a:pt x="132273" y="253372"/>
                  <a:pt x="122862" y="237449"/>
                  <a:pt x="118533" y="220133"/>
                </a:cubicBezTo>
                <a:cubicBezTo>
                  <a:pt x="111553" y="192211"/>
                  <a:pt x="105976" y="163913"/>
                  <a:pt x="101600" y="135467"/>
                </a:cubicBezTo>
                <a:cubicBezTo>
                  <a:pt x="94680" y="90489"/>
                  <a:pt x="84666" y="0"/>
                  <a:pt x="84666" y="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930400" y="2743200"/>
            <a:ext cx="254000" cy="1862667"/>
          </a:xfrm>
          <a:custGeom>
            <a:avLst/>
            <a:gdLst>
              <a:gd name="connsiteX0" fmla="*/ 0 w 254000"/>
              <a:gd name="connsiteY0" fmla="*/ 1862667 h 1862667"/>
              <a:gd name="connsiteX1" fmla="*/ 33867 w 254000"/>
              <a:gd name="connsiteY1" fmla="*/ 1761067 h 1862667"/>
              <a:gd name="connsiteX2" fmla="*/ 135467 w 254000"/>
              <a:gd name="connsiteY2" fmla="*/ 1676400 h 1862667"/>
              <a:gd name="connsiteX3" fmla="*/ 186267 w 254000"/>
              <a:gd name="connsiteY3" fmla="*/ 1625600 h 1862667"/>
              <a:gd name="connsiteX4" fmla="*/ 220133 w 254000"/>
              <a:gd name="connsiteY4" fmla="*/ 1557867 h 1862667"/>
              <a:gd name="connsiteX5" fmla="*/ 254000 w 254000"/>
              <a:gd name="connsiteY5" fmla="*/ 1456267 h 1862667"/>
              <a:gd name="connsiteX6" fmla="*/ 237067 w 254000"/>
              <a:gd name="connsiteY6" fmla="*/ 846667 h 1862667"/>
              <a:gd name="connsiteX7" fmla="*/ 203200 w 254000"/>
              <a:gd name="connsiteY7" fmla="*/ 745067 h 1862667"/>
              <a:gd name="connsiteX8" fmla="*/ 169333 w 254000"/>
              <a:gd name="connsiteY8" fmla="*/ 694267 h 1862667"/>
              <a:gd name="connsiteX9" fmla="*/ 101600 w 254000"/>
              <a:gd name="connsiteY9" fmla="*/ 592667 h 1862667"/>
              <a:gd name="connsiteX10" fmla="*/ 84667 w 254000"/>
              <a:gd name="connsiteY10" fmla="*/ 541867 h 1862667"/>
              <a:gd name="connsiteX11" fmla="*/ 50800 w 254000"/>
              <a:gd name="connsiteY11" fmla="*/ 0 h 18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000" h="1862667">
                <a:moveTo>
                  <a:pt x="0" y="1862667"/>
                </a:moveTo>
                <a:cubicBezTo>
                  <a:pt x="11289" y="1828800"/>
                  <a:pt x="16530" y="1792273"/>
                  <a:pt x="33867" y="1761067"/>
                </a:cubicBezTo>
                <a:cubicBezTo>
                  <a:pt x="59455" y="1715008"/>
                  <a:pt x="98397" y="1707291"/>
                  <a:pt x="135467" y="1676400"/>
                </a:cubicBezTo>
                <a:cubicBezTo>
                  <a:pt x="153864" y="1661069"/>
                  <a:pt x="169334" y="1642533"/>
                  <a:pt x="186267" y="1625600"/>
                </a:cubicBezTo>
                <a:cubicBezTo>
                  <a:pt x="197556" y="1603022"/>
                  <a:pt x="210758" y="1581304"/>
                  <a:pt x="220133" y="1557867"/>
                </a:cubicBezTo>
                <a:cubicBezTo>
                  <a:pt x="233391" y="1524722"/>
                  <a:pt x="254000" y="1456267"/>
                  <a:pt x="254000" y="1456267"/>
                </a:cubicBezTo>
                <a:cubicBezTo>
                  <a:pt x="248356" y="1253067"/>
                  <a:pt x="251550" y="1049429"/>
                  <a:pt x="237067" y="846667"/>
                </a:cubicBezTo>
                <a:cubicBezTo>
                  <a:pt x="234524" y="811059"/>
                  <a:pt x="223002" y="774770"/>
                  <a:pt x="203200" y="745067"/>
                </a:cubicBezTo>
                <a:lnTo>
                  <a:pt x="169333" y="694267"/>
                </a:lnTo>
                <a:cubicBezTo>
                  <a:pt x="129071" y="573477"/>
                  <a:pt x="186161" y="719510"/>
                  <a:pt x="101600" y="592667"/>
                </a:cubicBezTo>
                <a:cubicBezTo>
                  <a:pt x="91699" y="577815"/>
                  <a:pt x="90311" y="558800"/>
                  <a:pt x="84667" y="541867"/>
                </a:cubicBezTo>
                <a:cubicBezTo>
                  <a:pt x="44913" y="124458"/>
                  <a:pt x="50800" y="305337"/>
                  <a:pt x="50800" y="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69067" y="5029073"/>
            <a:ext cx="3691603" cy="697956"/>
          </a:xfrm>
          <a:custGeom>
            <a:avLst/>
            <a:gdLst>
              <a:gd name="connsiteX0" fmla="*/ 0 w 3691603"/>
              <a:gd name="connsiteY0" fmla="*/ 592794 h 697956"/>
              <a:gd name="connsiteX1" fmla="*/ 84666 w 3691603"/>
              <a:gd name="connsiteY1" fmla="*/ 575860 h 697956"/>
              <a:gd name="connsiteX2" fmla="*/ 118533 w 3691603"/>
              <a:gd name="connsiteY2" fmla="*/ 525060 h 697956"/>
              <a:gd name="connsiteX3" fmla="*/ 220133 w 3691603"/>
              <a:gd name="connsiteY3" fmla="*/ 474260 h 697956"/>
              <a:gd name="connsiteX4" fmla="*/ 321733 w 3691603"/>
              <a:gd name="connsiteY4" fmla="*/ 372660 h 697956"/>
              <a:gd name="connsiteX5" fmla="*/ 372533 w 3691603"/>
              <a:gd name="connsiteY5" fmla="*/ 321860 h 697956"/>
              <a:gd name="connsiteX6" fmla="*/ 474133 w 3691603"/>
              <a:gd name="connsiteY6" fmla="*/ 254127 h 697956"/>
              <a:gd name="connsiteX7" fmla="*/ 524933 w 3691603"/>
              <a:gd name="connsiteY7" fmla="*/ 220260 h 697956"/>
              <a:gd name="connsiteX8" fmla="*/ 575733 w 3691603"/>
              <a:gd name="connsiteY8" fmla="*/ 186394 h 697956"/>
              <a:gd name="connsiteX9" fmla="*/ 626533 w 3691603"/>
              <a:gd name="connsiteY9" fmla="*/ 152527 h 697956"/>
              <a:gd name="connsiteX10" fmla="*/ 795866 w 3691603"/>
              <a:gd name="connsiteY10" fmla="*/ 101727 h 697956"/>
              <a:gd name="connsiteX11" fmla="*/ 914400 w 3691603"/>
              <a:gd name="connsiteY11" fmla="*/ 67860 h 697956"/>
              <a:gd name="connsiteX12" fmla="*/ 999066 w 3691603"/>
              <a:gd name="connsiteY12" fmla="*/ 50927 h 697956"/>
              <a:gd name="connsiteX13" fmla="*/ 1100666 w 3691603"/>
              <a:gd name="connsiteY13" fmla="*/ 33994 h 697956"/>
              <a:gd name="connsiteX14" fmla="*/ 1151466 w 3691603"/>
              <a:gd name="connsiteY14" fmla="*/ 50927 h 697956"/>
              <a:gd name="connsiteX15" fmla="*/ 1320800 w 3691603"/>
              <a:gd name="connsiteY15" fmla="*/ 33994 h 697956"/>
              <a:gd name="connsiteX16" fmla="*/ 1490133 w 3691603"/>
              <a:gd name="connsiteY16" fmla="*/ 17060 h 697956"/>
              <a:gd name="connsiteX17" fmla="*/ 1540933 w 3691603"/>
              <a:gd name="connsiteY17" fmla="*/ 127 h 697956"/>
              <a:gd name="connsiteX18" fmla="*/ 1659466 w 3691603"/>
              <a:gd name="connsiteY18" fmla="*/ 67860 h 697956"/>
              <a:gd name="connsiteX19" fmla="*/ 1761066 w 3691603"/>
              <a:gd name="connsiteY19" fmla="*/ 101727 h 697956"/>
              <a:gd name="connsiteX20" fmla="*/ 1828800 w 3691603"/>
              <a:gd name="connsiteY20" fmla="*/ 118660 h 697956"/>
              <a:gd name="connsiteX21" fmla="*/ 1930400 w 3691603"/>
              <a:gd name="connsiteY21" fmla="*/ 152527 h 697956"/>
              <a:gd name="connsiteX22" fmla="*/ 1964266 w 3691603"/>
              <a:gd name="connsiteY22" fmla="*/ 203327 h 697956"/>
              <a:gd name="connsiteX23" fmla="*/ 2015066 w 3691603"/>
              <a:gd name="connsiteY23" fmla="*/ 186394 h 697956"/>
              <a:gd name="connsiteX24" fmla="*/ 2065866 w 3691603"/>
              <a:gd name="connsiteY24" fmla="*/ 203327 h 697956"/>
              <a:gd name="connsiteX25" fmla="*/ 2133600 w 3691603"/>
              <a:gd name="connsiteY25" fmla="*/ 220260 h 697956"/>
              <a:gd name="connsiteX26" fmla="*/ 2184400 w 3691603"/>
              <a:gd name="connsiteY26" fmla="*/ 237194 h 697956"/>
              <a:gd name="connsiteX27" fmla="*/ 2319866 w 3691603"/>
              <a:gd name="connsiteY27" fmla="*/ 254127 h 697956"/>
              <a:gd name="connsiteX28" fmla="*/ 2455333 w 3691603"/>
              <a:gd name="connsiteY28" fmla="*/ 287994 h 697956"/>
              <a:gd name="connsiteX29" fmla="*/ 2540000 w 3691603"/>
              <a:gd name="connsiteY29" fmla="*/ 304927 h 697956"/>
              <a:gd name="connsiteX30" fmla="*/ 2692400 w 3691603"/>
              <a:gd name="connsiteY30" fmla="*/ 372660 h 697956"/>
              <a:gd name="connsiteX31" fmla="*/ 2794000 w 3691603"/>
              <a:gd name="connsiteY31" fmla="*/ 406527 h 697956"/>
              <a:gd name="connsiteX32" fmla="*/ 2946400 w 3691603"/>
              <a:gd name="connsiteY32" fmla="*/ 423460 h 697956"/>
              <a:gd name="connsiteX33" fmla="*/ 3048000 w 3691603"/>
              <a:gd name="connsiteY33" fmla="*/ 440394 h 697956"/>
              <a:gd name="connsiteX34" fmla="*/ 3217333 w 3691603"/>
              <a:gd name="connsiteY34" fmla="*/ 457327 h 697956"/>
              <a:gd name="connsiteX35" fmla="*/ 3335866 w 3691603"/>
              <a:gd name="connsiteY35" fmla="*/ 491194 h 697956"/>
              <a:gd name="connsiteX36" fmla="*/ 3386666 w 3691603"/>
              <a:gd name="connsiteY36" fmla="*/ 508127 h 697956"/>
              <a:gd name="connsiteX37" fmla="*/ 3589866 w 3691603"/>
              <a:gd name="connsiteY37" fmla="*/ 643594 h 697956"/>
              <a:gd name="connsiteX38" fmla="*/ 3640666 w 3691603"/>
              <a:gd name="connsiteY38" fmla="*/ 677460 h 697956"/>
              <a:gd name="connsiteX39" fmla="*/ 3691466 w 3691603"/>
              <a:gd name="connsiteY39" fmla="*/ 677460 h 69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691603" h="697956">
                <a:moveTo>
                  <a:pt x="0" y="592794"/>
                </a:moveTo>
                <a:cubicBezTo>
                  <a:pt x="28222" y="587149"/>
                  <a:pt x="59677" y="590139"/>
                  <a:pt x="84666" y="575860"/>
                </a:cubicBezTo>
                <a:cubicBezTo>
                  <a:pt x="102336" y="565763"/>
                  <a:pt x="104142" y="539451"/>
                  <a:pt x="118533" y="525060"/>
                </a:cubicBezTo>
                <a:cubicBezTo>
                  <a:pt x="151357" y="492236"/>
                  <a:pt x="178818" y="488032"/>
                  <a:pt x="220133" y="474260"/>
                </a:cubicBezTo>
                <a:cubicBezTo>
                  <a:pt x="279752" y="384832"/>
                  <a:pt x="223716" y="456675"/>
                  <a:pt x="321733" y="372660"/>
                </a:cubicBezTo>
                <a:cubicBezTo>
                  <a:pt x="339915" y="357075"/>
                  <a:pt x="353630" y="336562"/>
                  <a:pt x="372533" y="321860"/>
                </a:cubicBezTo>
                <a:cubicBezTo>
                  <a:pt x="404662" y="296871"/>
                  <a:pt x="440266" y="276705"/>
                  <a:pt x="474133" y="254127"/>
                </a:cubicBezTo>
                <a:lnTo>
                  <a:pt x="524933" y="220260"/>
                </a:lnTo>
                <a:lnTo>
                  <a:pt x="575733" y="186394"/>
                </a:lnTo>
                <a:cubicBezTo>
                  <a:pt x="592666" y="175105"/>
                  <a:pt x="607226" y="158963"/>
                  <a:pt x="626533" y="152527"/>
                </a:cubicBezTo>
                <a:cubicBezTo>
                  <a:pt x="867955" y="72052"/>
                  <a:pt x="616741" y="152905"/>
                  <a:pt x="795866" y="101727"/>
                </a:cubicBezTo>
                <a:cubicBezTo>
                  <a:pt x="894861" y="73443"/>
                  <a:pt x="795297" y="94327"/>
                  <a:pt x="914400" y="67860"/>
                </a:cubicBezTo>
                <a:cubicBezTo>
                  <a:pt x="942496" y="61616"/>
                  <a:pt x="970844" y="56571"/>
                  <a:pt x="999066" y="50927"/>
                </a:cubicBezTo>
                <a:cubicBezTo>
                  <a:pt x="1126753" y="93489"/>
                  <a:pt x="969363" y="55877"/>
                  <a:pt x="1100666" y="33994"/>
                </a:cubicBezTo>
                <a:cubicBezTo>
                  <a:pt x="1118272" y="31060"/>
                  <a:pt x="1134533" y="45283"/>
                  <a:pt x="1151466" y="50927"/>
                </a:cubicBezTo>
                <a:cubicBezTo>
                  <a:pt x="1275145" y="9700"/>
                  <a:pt x="1218433" y="8402"/>
                  <a:pt x="1320800" y="33994"/>
                </a:cubicBezTo>
                <a:cubicBezTo>
                  <a:pt x="1444478" y="-7232"/>
                  <a:pt x="1387767" y="-8531"/>
                  <a:pt x="1490133" y="17060"/>
                </a:cubicBezTo>
                <a:cubicBezTo>
                  <a:pt x="1507066" y="11416"/>
                  <a:pt x="1523084" y="127"/>
                  <a:pt x="1540933" y="127"/>
                </a:cubicBezTo>
                <a:cubicBezTo>
                  <a:pt x="1592727" y="127"/>
                  <a:pt x="1618215" y="47235"/>
                  <a:pt x="1659466" y="67860"/>
                </a:cubicBezTo>
                <a:cubicBezTo>
                  <a:pt x="1691396" y="83825"/>
                  <a:pt x="1726433" y="93069"/>
                  <a:pt x="1761066" y="101727"/>
                </a:cubicBezTo>
                <a:cubicBezTo>
                  <a:pt x="1783644" y="107371"/>
                  <a:pt x="1806509" y="111973"/>
                  <a:pt x="1828800" y="118660"/>
                </a:cubicBezTo>
                <a:cubicBezTo>
                  <a:pt x="1862993" y="128918"/>
                  <a:pt x="1930400" y="152527"/>
                  <a:pt x="1930400" y="152527"/>
                </a:cubicBezTo>
                <a:cubicBezTo>
                  <a:pt x="1941689" y="169460"/>
                  <a:pt x="1945370" y="195769"/>
                  <a:pt x="1964266" y="203327"/>
                </a:cubicBezTo>
                <a:cubicBezTo>
                  <a:pt x="1980839" y="209956"/>
                  <a:pt x="1997217" y="186394"/>
                  <a:pt x="2015066" y="186394"/>
                </a:cubicBezTo>
                <a:cubicBezTo>
                  <a:pt x="2032915" y="186394"/>
                  <a:pt x="2048703" y="198424"/>
                  <a:pt x="2065866" y="203327"/>
                </a:cubicBezTo>
                <a:cubicBezTo>
                  <a:pt x="2088243" y="209720"/>
                  <a:pt x="2111223" y="213866"/>
                  <a:pt x="2133600" y="220260"/>
                </a:cubicBezTo>
                <a:cubicBezTo>
                  <a:pt x="2150763" y="225164"/>
                  <a:pt x="2166839" y="234001"/>
                  <a:pt x="2184400" y="237194"/>
                </a:cubicBezTo>
                <a:cubicBezTo>
                  <a:pt x="2229173" y="245335"/>
                  <a:pt x="2275139" y="245741"/>
                  <a:pt x="2319866" y="254127"/>
                </a:cubicBezTo>
                <a:cubicBezTo>
                  <a:pt x="2365614" y="262705"/>
                  <a:pt x="2409691" y="278866"/>
                  <a:pt x="2455333" y="287994"/>
                </a:cubicBezTo>
                <a:lnTo>
                  <a:pt x="2540000" y="304927"/>
                </a:lnTo>
                <a:cubicBezTo>
                  <a:pt x="2620504" y="358597"/>
                  <a:pt x="2571491" y="332357"/>
                  <a:pt x="2692400" y="372660"/>
                </a:cubicBezTo>
                <a:cubicBezTo>
                  <a:pt x="2692405" y="372662"/>
                  <a:pt x="2793994" y="406526"/>
                  <a:pt x="2794000" y="406527"/>
                </a:cubicBezTo>
                <a:cubicBezTo>
                  <a:pt x="2844800" y="412171"/>
                  <a:pt x="2895736" y="416705"/>
                  <a:pt x="2946400" y="423460"/>
                </a:cubicBezTo>
                <a:cubicBezTo>
                  <a:pt x="2980433" y="427998"/>
                  <a:pt x="3013931" y="436135"/>
                  <a:pt x="3048000" y="440394"/>
                </a:cubicBezTo>
                <a:cubicBezTo>
                  <a:pt x="3104288" y="447430"/>
                  <a:pt x="3160889" y="451683"/>
                  <a:pt x="3217333" y="457327"/>
                </a:cubicBezTo>
                <a:cubicBezTo>
                  <a:pt x="3339134" y="497927"/>
                  <a:pt x="3187029" y="448669"/>
                  <a:pt x="3335866" y="491194"/>
                </a:cubicBezTo>
                <a:cubicBezTo>
                  <a:pt x="3353028" y="496098"/>
                  <a:pt x="3369733" y="502483"/>
                  <a:pt x="3386666" y="508127"/>
                </a:cubicBezTo>
                <a:lnTo>
                  <a:pt x="3589866" y="643594"/>
                </a:lnTo>
                <a:cubicBezTo>
                  <a:pt x="3606799" y="654883"/>
                  <a:pt x="3621359" y="671024"/>
                  <a:pt x="3640666" y="677460"/>
                </a:cubicBezTo>
                <a:cubicBezTo>
                  <a:pt x="3696821" y="696179"/>
                  <a:pt x="3691466" y="712243"/>
                  <a:pt x="3691466" y="67746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43200" y="5195398"/>
            <a:ext cx="3420625" cy="567664"/>
          </a:xfrm>
          <a:custGeom>
            <a:avLst/>
            <a:gdLst>
              <a:gd name="connsiteX0" fmla="*/ 0 w 3420625"/>
              <a:gd name="connsiteY0" fmla="*/ 426469 h 567664"/>
              <a:gd name="connsiteX1" fmla="*/ 33867 w 3420625"/>
              <a:gd name="connsiteY1" fmla="*/ 341802 h 567664"/>
              <a:gd name="connsiteX2" fmla="*/ 152400 w 3420625"/>
              <a:gd name="connsiteY2" fmla="*/ 291002 h 567664"/>
              <a:gd name="connsiteX3" fmla="*/ 254000 w 3420625"/>
              <a:gd name="connsiteY3" fmla="*/ 274069 h 567664"/>
              <a:gd name="connsiteX4" fmla="*/ 304800 w 3420625"/>
              <a:gd name="connsiteY4" fmla="*/ 240202 h 567664"/>
              <a:gd name="connsiteX5" fmla="*/ 355600 w 3420625"/>
              <a:gd name="connsiteY5" fmla="*/ 223269 h 567664"/>
              <a:gd name="connsiteX6" fmla="*/ 457200 w 3420625"/>
              <a:gd name="connsiteY6" fmla="*/ 155535 h 567664"/>
              <a:gd name="connsiteX7" fmla="*/ 508000 w 3420625"/>
              <a:gd name="connsiteY7" fmla="*/ 121669 h 567664"/>
              <a:gd name="connsiteX8" fmla="*/ 558800 w 3420625"/>
              <a:gd name="connsiteY8" fmla="*/ 104735 h 567664"/>
              <a:gd name="connsiteX9" fmla="*/ 677333 w 3420625"/>
              <a:gd name="connsiteY9" fmla="*/ 70869 h 567664"/>
              <a:gd name="connsiteX10" fmla="*/ 795867 w 3420625"/>
              <a:gd name="connsiteY10" fmla="*/ 53935 h 567664"/>
              <a:gd name="connsiteX11" fmla="*/ 897467 w 3420625"/>
              <a:gd name="connsiteY11" fmla="*/ 20069 h 567664"/>
              <a:gd name="connsiteX12" fmla="*/ 948267 w 3420625"/>
              <a:gd name="connsiteY12" fmla="*/ 37002 h 567664"/>
              <a:gd name="connsiteX13" fmla="*/ 1049867 w 3420625"/>
              <a:gd name="connsiteY13" fmla="*/ 3135 h 567664"/>
              <a:gd name="connsiteX14" fmla="*/ 1151467 w 3420625"/>
              <a:gd name="connsiteY14" fmla="*/ 3135 h 567664"/>
              <a:gd name="connsiteX15" fmla="*/ 1253067 w 3420625"/>
              <a:gd name="connsiteY15" fmla="*/ 20069 h 567664"/>
              <a:gd name="connsiteX16" fmla="*/ 1354667 w 3420625"/>
              <a:gd name="connsiteY16" fmla="*/ 20069 h 567664"/>
              <a:gd name="connsiteX17" fmla="*/ 1422400 w 3420625"/>
              <a:gd name="connsiteY17" fmla="*/ 3135 h 567664"/>
              <a:gd name="connsiteX18" fmla="*/ 1473200 w 3420625"/>
              <a:gd name="connsiteY18" fmla="*/ 20069 h 567664"/>
              <a:gd name="connsiteX19" fmla="*/ 1608667 w 3420625"/>
              <a:gd name="connsiteY19" fmla="*/ 53935 h 567664"/>
              <a:gd name="connsiteX20" fmla="*/ 1744133 w 3420625"/>
              <a:gd name="connsiteY20" fmla="*/ 87802 h 567664"/>
              <a:gd name="connsiteX21" fmla="*/ 1947333 w 3420625"/>
              <a:gd name="connsiteY21" fmla="*/ 121669 h 567664"/>
              <a:gd name="connsiteX22" fmla="*/ 2065867 w 3420625"/>
              <a:gd name="connsiteY22" fmla="*/ 172469 h 567664"/>
              <a:gd name="connsiteX23" fmla="*/ 2116667 w 3420625"/>
              <a:gd name="connsiteY23" fmla="*/ 206335 h 567664"/>
              <a:gd name="connsiteX24" fmla="*/ 2286000 w 3420625"/>
              <a:gd name="connsiteY24" fmla="*/ 257135 h 567664"/>
              <a:gd name="connsiteX25" fmla="*/ 2336800 w 3420625"/>
              <a:gd name="connsiteY25" fmla="*/ 274069 h 567664"/>
              <a:gd name="connsiteX26" fmla="*/ 2472267 w 3420625"/>
              <a:gd name="connsiteY26" fmla="*/ 307935 h 567664"/>
              <a:gd name="connsiteX27" fmla="*/ 2590800 w 3420625"/>
              <a:gd name="connsiteY27" fmla="*/ 358735 h 567664"/>
              <a:gd name="connsiteX28" fmla="*/ 2641600 w 3420625"/>
              <a:gd name="connsiteY28" fmla="*/ 392602 h 567664"/>
              <a:gd name="connsiteX29" fmla="*/ 2709333 w 3420625"/>
              <a:gd name="connsiteY29" fmla="*/ 409535 h 567664"/>
              <a:gd name="connsiteX30" fmla="*/ 2810933 w 3420625"/>
              <a:gd name="connsiteY30" fmla="*/ 477269 h 567664"/>
              <a:gd name="connsiteX31" fmla="*/ 2861733 w 3420625"/>
              <a:gd name="connsiteY31" fmla="*/ 528069 h 567664"/>
              <a:gd name="connsiteX32" fmla="*/ 3048000 w 3420625"/>
              <a:gd name="connsiteY32" fmla="*/ 561935 h 567664"/>
              <a:gd name="connsiteX33" fmla="*/ 3285067 w 3420625"/>
              <a:gd name="connsiteY33" fmla="*/ 561935 h 567664"/>
              <a:gd name="connsiteX34" fmla="*/ 3352800 w 3420625"/>
              <a:gd name="connsiteY34" fmla="*/ 545002 h 567664"/>
              <a:gd name="connsiteX35" fmla="*/ 3420533 w 3420625"/>
              <a:gd name="connsiteY35" fmla="*/ 545002 h 5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20625" h="567664">
                <a:moveTo>
                  <a:pt x="0" y="426469"/>
                </a:moveTo>
                <a:cubicBezTo>
                  <a:pt x="11289" y="398247"/>
                  <a:pt x="16199" y="366537"/>
                  <a:pt x="33867" y="341802"/>
                </a:cubicBezTo>
                <a:cubicBezTo>
                  <a:pt x="59289" y="306211"/>
                  <a:pt x="116087" y="300080"/>
                  <a:pt x="152400" y="291002"/>
                </a:cubicBezTo>
                <a:cubicBezTo>
                  <a:pt x="297986" y="193944"/>
                  <a:pt x="113786" y="297438"/>
                  <a:pt x="254000" y="274069"/>
                </a:cubicBezTo>
                <a:cubicBezTo>
                  <a:pt x="274075" y="270723"/>
                  <a:pt x="286597" y="249303"/>
                  <a:pt x="304800" y="240202"/>
                </a:cubicBezTo>
                <a:cubicBezTo>
                  <a:pt x="320765" y="232220"/>
                  <a:pt x="338667" y="228913"/>
                  <a:pt x="355600" y="223269"/>
                </a:cubicBezTo>
                <a:lnTo>
                  <a:pt x="457200" y="155535"/>
                </a:lnTo>
                <a:cubicBezTo>
                  <a:pt x="474133" y="144246"/>
                  <a:pt x="488693" y="128105"/>
                  <a:pt x="508000" y="121669"/>
                </a:cubicBezTo>
                <a:cubicBezTo>
                  <a:pt x="524933" y="116024"/>
                  <a:pt x="541637" y="109639"/>
                  <a:pt x="558800" y="104735"/>
                </a:cubicBezTo>
                <a:cubicBezTo>
                  <a:pt x="707663" y="62202"/>
                  <a:pt x="555512" y="111475"/>
                  <a:pt x="677333" y="70869"/>
                </a:cubicBezTo>
                <a:cubicBezTo>
                  <a:pt x="760151" y="98475"/>
                  <a:pt x="700754" y="91980"/>
                  <a:pt x="795867" y="53935"/>
                </a:cubicBezTo>
                <a:cubicBezTo>
                  <a:pt x="829012" y="40677"/>
                  <a:pt x="897467" y="20069"/>
                  <a:pt x="897467" y="20069"/>
                </a:cubicBezTo>
                <a:cubicBezTo>
                  <a:pt x="914400" y="25713"/>
                  <a:pt x="930527" y="38973"/>
                  <a:pt x="948267" y="37002"/>
                </a:cubicBezTo>
                <a:cubicBezTo>
                  <a:pt x="983747" y="33060"/>
                  <a:pt x="1049867" y="3135"/>
                  <a:pt x="1049867" y="3135"/>
                </a:cubicBezTo>
                <a:cubicBezTo>
                  <a:pt x="1185334" y="48292"/>
                  <a:pt x="1016000" y="3135"/>
                  <a:pt x="1151467" y="3135"/>
                </a:cubicBezTo>
                <a:cubicBezTo>
                  <a:pt x="1185801" y="3135"/>
                  <a:pt x="1219200" y="14424"/>
                  <a:pt x="1253067" y="20069"/>
                </a:cubicBezTo>
                <a:cubicBezTo>
                  <a:pt x="1388534" y="-25088"/>
                  <a:pt x="1219200" y="20069"/>
                  <a:pt x="1354667" y="20069"/>
                </a:cubicBezTo>
                <a:cubicBezTo>
                  <a:pt x="1377940" y="20069"/>
                  <a:pt x="1399822" y="8780"/>
                  <a:pt x="1422400" y="3135"/>
                </a:cubicBezTo>
                <a:cubicBezTo>
                  <a:pt x="1439333" y="8780"/>
                  <a:pt x="1455980" y="15373"/>
                  <a:pt x="1473200" y="20069"/>
                </a:cubicBezTo>
                <a:cubicBezTo>
                  <a:pt x="1518105" y="32316"/>
                  <a:pt x="1564510" y="39216"/>
                  <a:pt x="1608667" y="53935"/>
                </a:cubicBezTo>
                <a:cubicBezTo>
                  <a:pt x="1674099" y="75747"/>
                  <a:pt x="1662397" y="74180"/>
                  <a:pt x="1744133" y="87802"/>
                </a:cubicBezTo>
                <a:cubicBezTo>
                  <a:pt x="1830172" y="102142"/>
                  <a:pt x="1867507" y="101712"/>
                  <a:pt x="1947333" y="121669"/>
                </a:cubicBezTo>
                <a:cubicBezTo>
                  <a:pt x="1989552" y="132224"/>
                  <a:pt x="2028171" y="150928"/>
                  <a:pt x="2065867" y="172469"/>
                </a:cubicBezTo>
                <a:cubicBezTo>
                  <a:pt x="2083537" y="182566"/>
                  <a:pt x="2098070" y="198070"/>
                  <a:pt x="2116667" y="206335"/>
                </a:cubicBezTo>
                <a:cubicBezTo>
                  <a:pt x="2189110" y="238532"/>
                  <a:pt x="2217035" y="237430"/>
                  <a:pt x="2286000" y="257135"/>
                </a:cubicBezTo>
                <a:cubicBezTo>
                  <a:pt x="2303163" y="262039"/>
                  <a:pt x="2319580" y="269373"/>
                  <a:pt x="2336800" y="274069"/>
                </a:cubicBezTo>
                <a:cubicBezTo>
                  <a:pt x="2381705" y="286316"/>
                  <a:pt x="2428110" y="293216"/>
                  <a:pt x="2472267" y="307935"/>
                </a:cubicBezTo>
                <a:cubicBezTo>
                  <a:pt x="2529256" y="326932"/>
                  <a:pt x="2532215" y="325258"/>
                  <a:pt x="2590800" y="358735"/>
                </a:cubicBezTo>
                <a:cubicBezTo>
                  <a:pt x="2608470" y="368832"/>
                  <a:pt x="2622894" y="384585"/>
                  <a:pt x="2641600" y="392602"/>
                </a:cubicBezTo>
                <a:cubicBezTo>
                  <a:pt x="2662991" y="401770"/>
                  <a:pt x="2686755" y="403891"/>
                  <a:pt x="2709333" y="409535"/>
                </a:cubicBezTo>
                <a:cubicBezTo>
                  <a:pt x="2743200" y="432113"/>
                  <a:pt x="2782152" y="448488"/>
                  <a:pt x="2810933" y="477269"/>
                </a:cubicBezTo>
                <a:cubicBezTo>
                  <a:pt x="2827866" y="494202"/>
                  <a:pt x="2841808" y="514785"/>
                  <a:pt x="2861733" y="528069"/>
                </a:cubicBezTo>
                <a:cubicBezTo>
                  <a:pt x="2897875" y="552164"/>
                  <a:pt x="3042259" y="561217"/>
                  <a:pt x="3048000" y="561935"/>
                </a:cubicBezTo>
                <a:cubicBezTo>
                  <a:pt x="3202354" y="523347"/>
                  <a:pt x="3015580" y="561935"/>
                  <a:pt x="3285067" y="561935"/>
                </a:cubicBezTo>
                <a:cubicBezTo>
                  <a:pt x="3308340" y="561935"/>
                  <a:pt x="3330222" y="550646"/>
                  <a:pt x="3352800" y="545002"/>
                </a:cubicBezTo>
                <a:cubicBezTo>
                  <a:pt x="3426009" y="563304"/>
                  <a:pt x="3420533" y="585208"/>
                  <a:pt x="3420533" y="545002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06800" y="5367572"/>
            <a:ext cx="2336800" cy="357532"/>
          </a:xfrm>
          <a:custGeom>
            <a:avLst/>
            <a:gdLst>
              <a:gd name="connsiteX0" fmla="*/ 0 w 2336800"/>
              <a:gd name="connsiteY0" fmla="*/ 237361 h 357532"/>
              <a:gd name="connsiteX1" fmla="*/ 135467 w 2336800"/>
              <a:gd name="connsiteY1" fmla="*/ 152695 h 357532"/>
              <a:gd name="connsiteX2" fmla="*/ 186267 w 2336800"/>
              <a:gd name="connsiteY2" fmla="*/ 101895 h 357532"/>
              <a:gd name="connsiteX3" fmla="*/ 287867 w 2336800"/>
              <a:gd name="connsiteY3" fmla="*/ 68028 h 357532"/>
              <a:gd name="connsiteX4" fmla="*/ 406400 w 2336800"/>
              <a:gd name="connsiteY4" fmla="*/ 34161 h 357532"/>
              <a:gd name="connsiteX5" fmla="*/ 457200 w 2336800"/>
              <a:gd name="connsiteY5" fmla="*/ 295 h 357532"/>
              <a:gd name="connsiteX6" fmla="*/ 508000 w 2336800"/>
              <a:gd name="connsiteY6" fmla="*/ 17228 h 357532"/>
              <a:gd name="connsiteX7" fmla="*/ 558800 w 2336800"/>
              <a:gd name="connsiteY7" fmla="*/ 295 h 357532"/>
              <a:gd name="connsiteX8" fmla="*/ 711200 w 2336800"/>
              <a:gd name="connsiteY8" fmla="*/ 34161 h 357532"/>
              <a:gd name="connsiteX9" fmla="*/ 795867 w 2336800"/>
              <a:gd name="connsiteY9" fmla="*/ 51095 h 357532"/>
              <a:gd name="connsiteX10" fmla="*/ 846667 w 2336800"/>
              <a:gd name="connsiteY10" fmla="*/ 68028 h 357532"/>
              <a:gd name="connsiteX11" fmla="*/ 1083733 w 2336800"/>
              <a:gd name="connsiteY11" fmla="*/ 101895 h 357532"/>
              <a:gd name="connsiteX12" fmla="*/ 1236133 w 2336800"/>
              <a:gd name="connsiteY12" fmla="*/ 135761 h 357532"/>
              <a:gd name="connsiteX13" fmla="*/ 1303867 w 2336800"/>
              <a:gd name="connsiteY13" fmla="*/ 152695 h 357532"/>
              <a:gd name="connsiteX14" fmla="*/ 1354667 w 2336800"/>
              <a:gd name="connsiteY14" fmla="*/ 169628 h 357532"/>
              <a:gd name="connsiteX15" fmla="*/ 1456267 w 2336800"/>
              <a:gd name="connsiteY15" fmla="*/ 186561 h 357532"/>
              <a:gd name="connsiteX16" fmla="*/ 1676400 w 2336800"/>
              <a:gd name="connsiteY16" fmla="*/ 220428 h 357532"/>
              <a:gd name="connsiteX17" fmla="*/ 1778000 w 2336800"/>
              <a:gd name="connsiteY17" fmla="*/ 237361 h 357532"/>
              <a:gd name="connsiteX18" fmla="*/ 1896533 w 2336800"/>
              <a:gd name="connsiteY18" fmla="*/ 254295 h 357532"/>
              <a:gd name="connsiteX19" fmla="*/ 2082800 w 2336800"/>
              <a:gd name="connsiteY19" fmla="*/ 305095 h 357532"/>
              <a:gd name="connsiteX20" fmla="*/ 2269067 w 2336800"/>
              <a:gd name="connsiteY20" fmla="*/ 338961 h 357532"/>
              <a:gd name="connsiteX21" fmla="*/ 2336800 w 2336800"/>
              <a:gd name="connsiteY21" fmla="*/ 338961 h 35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36800" h="357532">
                <a:moveTo>
                  <a:pt x="0" y="237361"/>
                </a:moveTo>
                <a:cubicBezTo>
                  <a:pt x="11796" y="230283"/>
                  <a:pt x="113132" y="171308"/>
                  <a:pt x="135467" y="152695"/>
                </a:cubicBezTo>
                <a:cubicBezTo>
                  <a:pt x="153864" y="137364"/>
                  <a:pt x="165333" y="113525"/>
                  <a:pt x="186267" y="101895"/>
                </a:cubicBezTo>
                <a:cubicBezTo>
                  <a:pt x="217473" y="84558"/>
                  <a:pt x="254000" y="79317"/>
                  <a:pt x="287867" y="68028"/>
                </a:cubicBezTo>
                <a:cubicBezTo>
                  <a:pt x="360740" y="43737"/>
                  <a:pt x="321358" y="55422"/>
                  <a:pt x="406400" y="34161"/>
                </a:cubicBezTo>
                <a:cubicBezTo>
                  <a:pt x="423333" y="22872"/>
                  <a:pt x="437126" y="3641"/>
                  <a:pt x="457200" y="295"/>
                </a:cubicBezTo>
                <a:cubicBezTo>
                  <a:pt x="474806" y="-2639"/>
                  <a:pt x="490151" y="17228"/>
                  <a:pt x="508000" y="17228"/>
                </a:cubicBezTo>
                <a:cubicBezTo>
                  <a:pt x="525849" y="17228"/>
                  <a:pt x="541867" y="5939"/>
                  <a:pt x="558800" y="295"/>
                </a:cubicBezTo>
                <a:cubicBezTo>
                  <a:pt x="838350" y="46886"/>
                  <a:pt x="544470" y="-7522"/>
                  <a:pt x="711200" y="34161"/>
                </a:cubicBezTo>
                <a:cubicBezTo>
                  <a:pt x="739122" y="41142"/>
                  <a:pt x="767945" y="44114"/>
                  <a:pt x="795867" y="51095"/>
                </a:cubicBezTo>
                <a:cubicBezTo>
                  <a:pt x="813183" y="55424"/>
                  <a:pt x="829243" y="64156"/>
                  <a:pt x="846667" y="68028"/>
                </a:cubicBezTo>
                <a:cubicBezTo>
                  <a:pt x="909441" y="81977"/>
                  <a:pt x="1025155" y="94572"/>
                  <a:pt x="1083733" y="101895"/>
                </a:cubicBezTo>
                <a:cubicBezTo>
                  <a:pt x="1182601" y="134850"/>
                  <a:pt x="1087119" y="105958"/>
                  <a:pt x="1236133" y="135761"/>
                </a:cubicBezTo>
                <a:cubicBezTo>
                  <a:pt x="1258954" y="140325"/>
                  <a:pt x="1281490" y="146301"/>
                  <a:pt x="1303867" y="152695"/>
                </a:cubicBezTo>
                <a:cubicBezTo>
                  <a:pt x="1321029" y="157599"/>
                  <a:pt x="1337243" y="165756"/>
                  <a:pt x="1354667" y="169628"/>
                </a:cubicBezTo>
                <a:cubicBezTo>
                  <a:pt x="1388183" y="177076"/>
                  <a:pt x="1422400" y="180917"/>
                  <a:pt x="1456267" y="186561"/>
                </a:cubicBezTo>
                <a:cubicBezTo>
                  <a:pt x="1567945" y="223789"/>
                  <a:pt x="1466857" y="194236"/>
                  <a:pt x="1676400" y="220428"/>
                </a:cubicBezTo>
                <a:cubicBezTo>
                  <a:pt x="1710469" y="224687"/>
                  <a:pt x="1744065" y="232140"/>
                  <a:pt x="1778000" y="237361"/>
                </a:cubicBezTo>
                <a:cubicBezTo>
                  <a:pt x="1817448" y="243430"/>
                  <a:pt x="1857164" y="247733"/>
                  <a:pt x="1896533" y="254295"/>
                </a:cubicBezTo>
                <a:cubicBezTo>
                  <a:pt x="2072284" y="283587"/>
                  <a:pt x="1884339" y="255480"/>
                  <a:pt x="2082800" y="305095"/>
                </a:cubicBezTo>
                <a:cubicBezTo>
                  <a:pt x="2189254" y="331708"/>
                  <a:pt x="2127494" y="318737"/>
                  <a:pt x="2269067" y="338961"/>
                </a:cubicBezTo>
                <a:cubicBezTo>
                  <a:pt x="2327440" y="358419"/>
                  <a:pt x="2307246" y="368517"/>
                  <a:pt x="2336800" y="338961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13200" y="5584865"/>
            <a:ext cx="2133600" cy="156716"/>
          </a:xfrm>
          <a:custGeom>
            <a:avLst/>
            <a:gdLst>
              <a:gd name="connsiteX0" fmla="*/ 0 w 2133600"/>
              <a:gd name="connsiteY0" fmla="*/ 53935 h 156716"/>
              <a:gd name="connsiteX1" fmla="*/ 84667 w 2133600"/>
              <a:gd name="connsiteY1" fmla="*/ 37002 h 156716"/>
              <a:gd name="connsiteX2" fmla="*/ 135467 w 2133600"/>
              <a:gd name="connsiteY2" fmla="*/ 3135 h 156716"/>
              <a:gd name="connsiteX3" fmla="*/ 186267 w 2133600"/>
              <a:gd name="connsiteY3" fmla="*/ 20068 h 156716"/>
              <a:gd name="connsiteX4" fmla="*/ 287867 w 2133600"/>
              <a:gd name="connsiteY4" fmla="*/ 20068 h 156716"/>
              <a:gd name="connsiteX5" fmla="*/ 338667 w 2133600"/>
              <a:gd name="connsiteY5" fmla="*/ 3135 h 156716"/>
              <a:gd name="connsiteX6" fmla="*/ 389467 w 2133600"/>
              <a:gd name="connsiteY6" fmla="*/ 20068 h 156716"/>
              <a:gd name="connsiteX7" fmla="*/ 440267 w 2133600"/>
              <a:gd name="connsiteY7" fmla="*/ 3135 h 156716"/>
              <a:gd name="connsiteX8" fmla="*/ 491067 w 2133600"/>
              <a:gd name="connsiteY8" fmla="*/ 37002 h 156716"/>
              <a:gd name="connsiteX9" fmla="*/ 592667 w 2133600"/>
              <a:gd name="connsiteY9" fmla="*/ 53935 h 156716"/>
              <a:gd name="connsiteX10" fmla="*/ 660400 w 2133600"/>
              <a:gd name="connsiteY10" fmla="*/ 70868 h 156716"/>
              <a:gd name="connsiteX11" fmla="*/ 762000 w 2133600"/>
              <a:gd name="connsiteY11" fmla="*/ 87802 h 156716"/>
              <a:gd name="connsiteX12" fmla="*/ 880533 w 2133600"/>
              <a:gd name="connsiteY12" fmla="*/ 87802 h 156716"/>
              <a:gd name="connsiteX13" fmla="*/ 1049867 w 2133600"/>
              <a:gd name="connsiteY13" fmla="*/ 104735 h 156716"/>
              <a:gd name="connsiteX14" fmla="*/ 1100667 w 2133600"/>
              <a:gd name="connsiteY14" fmla="*/ 87802 h 156716"/>
              <a:gd name="connsiteX15" fmla="*/ 1219200 w 2133600"/>
              <a:gd name="connsiteY15" fmla="*/ 121668 h 156716"/>
              <a:gd name="connsiteX16" fmla="*/ 1354667 w 2133600"/>
              <a:gd name="connsiteY16" fmla="*/ 138602 h 156716"/>
              <a:gd name="connsiteX17" fmla="*/ 1439333 w 2133600"/>
              <a:gd name="connsiteY17" fmla="*/ 155535 h 156716"/>
              <a:gd name="connsiteX18" fmla="*/ 1524000 w 2133600"/>
              <a:gd name="connsiteY18" fmla="*/ 138602 h 156716"/>
              <a:gd name="connsiteX19" fmla="*/ 1744133 w 2133600"/>
              <a:gd name="connsiteY19" fmla="*/ 138602 h 156716"/>
              <a:gd name="connsiteX20" fmla="*/ 1981200 w 2133600"/>
              <a:gd name="connsiteY20" fmla="*/ 155535 h 156716"/>
              <a:gd name="connsiteX21" fmla="*/ 2048933 w 2133600"/>
              <a:gd name="connsiteY21" fmla="*/ 138602 h 156716"/>
              <a:gd name="connsiteX22" fmla="*/ 2133600 w 2133600"/>
              <a:gd name="connsiteY22" fmla="*/ 155535 h 1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33600" h="156716">
                <a:moveTo>
                  <a:pt x="0" y="53935"/>
                </a:moveTo>
                <a:cubicBezTo>
                  <a:pt x="28222" y="48291"/>
                  <a:pt x="57718" y="47108"/>
                  <a:pt x="84667" y="37002"/>
                </a:cubicBezTo>
                <a:cubicBezTo>
                  <a:pt x="103723" y="29856"/>
                  <a:pt x="115393" y="6481"/>
                  <a:pt x="135467" y="3135"/>
                </a:cubicBezTo>
                <a:cubicBezTo>
                  <a:pt x="153073" y="200"/>
                  <a:pt x="169334" y="14424"/>
                  <a:pt x="186267" y="20068"/>
                </a:cubicBezTo>
                <a:cubicBezTo>
                  <a:pt x="321734" y="-25087"/>
                  <a:pt x="152400" y="20068"/>
                  <a:pt x="287867" y="20068"/>
                </a:cubicBezTo>
                <a:cubicBezTo>
                  <a:pt x="305716" y="20068"/>
                  <a:pt x="321734" y="8779"/>
                  <a:pt x="338667" y="3135"/>
                </a:cubicBezTo>
                <a:cubicBezTo>
                  <a:pt x="355600" y="8779"/>
                  <a:pt x="371618" y="20068"/>
                  <a:pt x="389467" y="20068"/>
                </a:cubicBezTo>
                <a:cubicBezTo>
                  <a:pt x="407316" y="20068"/>
                  <a:pt x="422661" y="200"/>
                  <a:pt x="440267" y="3135"/>
                </a:cubicBezTo>
                <a:cubicBezTo>
                  <a:pt x="460341" y="6481"/>
                  <a:pt x="471760" y="30566"/>
                  <a:pt x="491067" y="37002"/>
                </a:cubicBezTo>
                <a:cubicBezTo>
                  <a:pt x="523639" y="47859"/>
                  <a:pt x="559000" y="47202"/>
                  <a:pt x="592667" y="53935"/>
                </a:cubicBezTo>
                <a:cubicBezTo>
                  <a:pt x="615488" y="58499"/>
                  <a:pt x="637579" y="66304"/>
                  <a:pt x="660400" y="70868"/>
                </a:cubicBezTo>
                <a:cubicBezTo>
                  <a:pt x="694067" y="77601"/>
                  <a:pt x="728133" y="82157"/>
                  <a:pt x="762000" y="87802"/>
                </a:cubicBezTo>
                <a:cubicBezTo>
                  <a:pt x="849556" y="58616"/>
                  <a:pt x="776346" y="72918"/>
                  <a:pt x="880533" y="87802"/>
                </a:cubicBezTo>
                <a:cubicBezTo>
                  <a:pt x="936689" y="95824"/>
                  <a:pt x="993422" y="99091"/>
                  <a:pt x="1049867" y="104735"/>
                </a:cubicBezTo>
                <a:cubicBezTo>
                  <a:pt x="1066800" y="99091"/>
                  <a:pt x="1082818" y="87802"/>
                  <a:pt x="1100667" y="87802"/>
                </a:cubicBezTo>
                <a:cubicBezTo>
                  <a:pt x="1147956" y="87802"/>
                  <a:pt x="1175283" y="113683"/>
                  <a:pt x="1219200" y="121668"/>
                </a:cubicBezTo>
                <a:cubicBezTo>
                  <a:pt x="1263973" y="129809"/>
                  <a:pt x="1309689" y="131682"/>
                  <a:pt x="1354667" y="138602"/>
                </a:cubicBezTo>
                <a:cubicBezTo>
                  <a:pt x="1383113" y="142978"/>
                  <a:pt x="1411111" y="149891"/>
                  <a:pt x="1439333" y="155535"/>
                </a:cubicBezTo>
                <a:cubicBezTo>
                  <a:pt x="1467555" y="149891"/>
                  <a:pt x="1495219" y="138602"/>
                  <a:pt x="1524000" y="138602"/>
                </a:cubicBezTo>
                <a:cubicBezTo>
                  <a:pt x="1767222" y="138602"/>
                  <a:pt x="1621857" y="179360"/>
                  <a:pt x="1744133" y="138602"/>
                </a:cubicBezTo>
                <a:cubicBezTo>
                  <a:pt x="1823155" y="144246"/>
                  <a:pt x="1901976" y="155535"/>
                  <a:pt x="1981200" y="155535"/>
                </a:cubicBezTo>
                <a:cubicBezTo>
                  <a:pt x="2004473" y="155535"/>
                  <a:pt x="2025660" y="138602"/>
                  <a:pt x="2048933" y="138602"/>
                </a:cubicBezTo>
                <a:cubicBezTo>
                  <a:pt x="2077714" y="138602"/>
                  <a:pt x="2133600" y="155535"/>
                  <a:pt x="2133600" y="155535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05200" y="4771211"/>
            <a:ext cx="2455333" cy="972603"/>
          </a:xfrm>
          <a:custGeom>
            <a:avLst/>
            <a:gdLst>
              <a:gd name="connsiteX0" fmla="*/ 0 w 2455333"/>
              <a:gd name="connsiteY0" fmla="*/ 20922 h 972603"/>
              <a:gd name="connsiteX1" fmla="*/ 135467 w 2455333"/>
              <a:gd name="connsiteY1" fmla="*/ 37856 h 972603"/>
              <a:gd name="connsiteX2" fmla="*/ 237067 w 2455333"/>
              <a:gd name="connsiteY2" fmla="*/ 37856 h 972603"/>
              <a:gd name="connsiteX3" fmla="*/ 254000 w 2455333"/>
              <a:gd name="connsiteY3" fmla="*/ 88656 h 972603"/>
              <a:gd name="connsiteX4" fmla="*/ 304800 w 2455333"/>
              <a:gd name="connsiteY4" fmla="*/ 122522 h 972603"/>
              <a:gd name="connsiteX5" fmla="*/ 423333 w 2455333"/>
              <a:gd name="connsiteY5" fmla="*/ 190256 h 972603"/>
              <a:gd name="connsiteX6" fmla="*/ 457200 w 2455333"/>
              <a:gd name="connsiteY6" fmla="*/ 241056 h 972603"/>
              <a:gd name="connsiteX7" fmla="*/ 508000 w 2455333"/>
              <a:gd name="connsiteY7" fmla="*/ 257989 h 972603"/>
              <a:gd name="connsiteX8" fmla="*/ 524933 w 2455333"/>
              <a:gd name="connsiteY8" fmla="*/ 308789 h 972603"/>
              <a:gd name="connsiteX9" fmla="*/ 609600 w 2455333"/>
              <a:gd name="connsiteY9" fmla="*/ 325722 h 972603"/>
              <a:gd name="connsiteX10" fmla="*/ 745067 w 2455333"/>
              <a:gd name="connsiteY10" fmla="*/ 393456 h 972603"/>
              <a:gd name="connsiteX11" fmla="*/ 863600 w 2455333"/>
              <a:gd name="connsiteY11" fmla="*/ 427322 h 972603"/>
              <a:gd name="connsiteX12" fmla="*/ 982133 w 2455333"/>
              <a:gd name="connsiteY12" fmla="*/ 461189 h 972603"/>
              <a:gd name="connsiteX13" fmla="*/ 1032933 w 2455333"/>
              <a:gd name="connsiteY13" fmla="*/ 495056 h 972603"/>
              <a:gd name="connsiteX14" fmla="*/ 1236133 w 2455333"/>
              <a:gd name="connsiteY14" fmla="*/ 528922 h 972603"/>
              <a:gd name="connsiteX15" fmla="*/ 1337733 w 2455333"/>
              <a:gd name="connsiteY15" fmla="*/ 545856 h 972603"/>
              <a:gd name="connsiteX16" fmla="*/ 1388533 w 2455333"/>
              <a:gd name="connsiteY16" fmla="*/ 562789 h 972603"/>
              <a:gd name="connsiteX17" fmla="*/ 1625600 w 2455333"/>
              <a:gd name="connsiteY17" fmla="*/ 630522 h 972603"/>
              <a:gd name="connsiteX18" fmla="*/ 1676400 w 2455333"/>
              <a:gd name="connsiteY18" fmla="*/ 647456 h 972603"/>
              <a:gd name="connsiteX19" fmla="*/ 1778000 w 2455333"/>
              <a:gd name="connsiteY19" fmla="*/ 698256 h 972603"/>
              <a:gd name="connsiteX20" fmla="*/ 1845733 w 2455333"/>
              <a:gd name="connsiteY20" fmla="*/ 732122 h 972603"/>
              <a:gd name="connsiteX21" fmla="*/ 1913467 w 2455333"/>
              <a:gd name="connsiteY21" fmla="*/ 749056 h 972603"/>
              <a:gd name="connsiteX22" fmla="*/ 2032000 w 2455333"/>
              <a:gd name="connsiteY22" fmla="*/ 799856 h 972603"/>
              <a:gd name="connsiteX23" fmla="*/ 2099733 w 2455333"/>
              <a:gd name="connsiteY23" fmla="*/ 816789 h 972603"/>
              <a:gd name="connsiteX24" fmla="*/ 2201333 w 2455333"/>
              <a:gd name="connsiteY24" fmla="*/ 850656 h 972603"/>
              <a:gd name="connsiteX25" fmla="*/ 2319867 w 2455333"/>
              <a:gd name="connsiteY25" fmla="*/ 935322 h 972603"/>
              <a:gd name="connsiteX26" fmla="*/ 2370667 w 2455333"/>
              <a:gd name="connsiteY26" fmla="*/ 952256 h 972603"/>
              <a:gd name="connsiteX27" fmla="*/ 2455333 w 2455333"/>
              <a:gd name="connsiteY27" fmla="*/ 952256 h 9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55333" h="972603">
                <a:moveTo>
                  <a:pt x="0" y="20922"/>
                </a:moveTo>
                <a:cubicBezTo>
                  <a:pt x="45156" y="26567"/>
                  <a:pt x="90147" y="41976"/>
                  <a:pt x="135467" y="37856"/>
                </a:cubicBezTo>
                <a:cubicBezTo>
                  <a:pt x="254678" y="27019"/>
                  <a:pt x="117856" y="-41619"/>
                  <a:pt x="237067" y="37856"/>
                </a:cubicBezTo>
                <a:cubicBezTo>
                  <a:pt x="242711" y="54789"/>
                  <a:pt x="242850" y="74718"/>
                  <a:pt x="254000" y="88656"/>
                </a:cubicBezTo>
                <a:cubicBezTo>
                  <a:pt x="266713" y="104548"/>
                  <a:pt x="288240" y="110693"/>
                  <a:pt x="304800" y="122522"/>
                </a:cubicBezTo>
                <a:cubicBezTo>
                  <a:pt x="394503" y="186595"/>
                  <a:pt x="340895" y="162776"/>
                  <a:pt x="423333" y="190256"/>
                </a:cubicBezTo>
                <a:cubicBezTo>
                  <a:pt x="434622" y="207189"/>
                  <a:pt x="441308" y="228343"/>
                  <a:pt x="457200" y="241056"/>
                </a:cubicBezTo>
                <a:cubicBezTo>
                  <a:pt x="471138" y="252206"/>
                  <a:pt x="495379" y="245368"/>
                  <a:pt x="508000" y="257989"/>
                </a:cubicBezTo>
                <a:cubicBezTo>
                  <a:pt x="520621" y="270610"/>
                  <a:pt x="510081" y="298888"/>
                  <a:pt x="524933" y="308789"/>
                </a:cubicBezTo>
                <a:cubicBezTo>
                  <a:pt x="548880" y="324754"/>
                  <a:pt x="581378" y="320078"/>
                  <a:pt x="609600" y="325722"/>
                </a:cubicBezTo>
                <a:cubicBezTo>
                  <a:pt x="654756" y="348300"/>
                  <a:pt x="697172" y="377491"/>
                  <a:pt x="745067" y="393456"/>
                </a:cubicBezTo>
                <a:cubicBezTo>
                  <a:pt x="866888" y="434062"/>
                  <a:pt x="714737" y="384789"/>
                  <a:pt x="863600" y="427322"/>
                </a:cubicBezTo>
                <a:cubicBezTo>
                  <a:pt x="1033649" y="475908"/>
                  <a:pt x="770390" y="408254"/>
                  <a:pt x="982133" y="461189"/>
                </a:cubicBezTo>
                <a:cubicBezTo>
                  <a:pt x="999066" y="472478"/>
                  <a:pt x="1014730" y="485955"/>
                  <a:pt x="1032933" y="495056"/>
                </a:cubicBezTo>
                <a:cubicBezTo>
                  <a:pt x="1090691" y="523935"/>
                  <a:pt x="1184923" y="522094"/>
                  <a:pt x="1236133" y="528922"/>
                </a:cubicBezTo>
                <a:cubicBezTo>
                  <a:pt x="1270166" y="533460"/>
                  <a:pt x="1304217" y="538408"/>
                  <a:pt x="1337733" y="545856"/>
                </a:cubicBezTo>
                <a:cubicBezTo>
                  <a:pt x="1355157" y="549728"/>
                  <a:pt x="1371313" y="558093"/>
                  <a:pt x="1388533" y="562789"/>
                </a:cubicBezTo>
                <a:cubicBezTo>
                  <a:pt x="1622392" y="626569"/>
                  <a:pt x="1430942" y="565636"/>
                  <a:pt x="1625600" y="630522"/>
                </a:cubicBezTo>
                <a:cubicBezTo>
                  <a:pt x="1642533" y="636166"/>
                  <a:pt x="1661548" y="637555"/>
                  <a:pt x="1676400" y="647456"/>
                </a:cubicBezTo>
                <a:cubicBezTo>
                  <a:pt x="1774023" y="712537"/>
                  <a:pt x="1679852" y="656193"/>
                  <a:pt x="1778000" y="698256"/>
                </a:cubicBezTo>
                <a:cubicBezTo>
                  <a:pt x="1801202" y="708200"/>
                  <a:pt x="1822098" y="723259"/>
                  <a:pt x="1845733" y="732122"/>
                </a:cubicBezTo>
                <a:cubicBezTo>
                  <a:pt x="1867524" y="740294"/>
                  <a:pt x="1891676" y="740884"/>
                  <a:pt x="1913467" y="749056"/>
                </a:cubicBezTo>
                <a:cubicBezTo>
                  <a:pt x="2057951" y="803237"/>
                  <a:pt x="1914270" y="766219"/>
                  <a:pt x="2032000" y="799856"/>
                </a:cubicBezTo>
                <a:cubicBezTo>
                  <a:pt x="2054377" y="806250"/>
                  <a:pt x="2077442" y="810102"/>
                  <a:pt x="2099733" y="816789"/>
                </a:cubicBezTo>
                <a:cubicBezTo>
                  <a:pt x="2133926" y="827047"/>
                  <a:pt x="2201333" y="850656"/>
                  <a:pt x="2201333" y="850656"/>
                </a:cubicBezTo>
                <a:cubicBezTo>
                  <a:pt x="2216676" y="862163"/>
                  <a:pt x="2295104" y="922940"/>
                  <a:pt x="2319867" y="935322"/>
                </a:cubicBezTo>
                <a:cubicBezTo>
                  <a:pt x="2335832" y="943304"/>
                  <a:pt x="2353504" y="947352"/>
                  <a:pt x="2370667" y="952256"/>
                </a:cubicBezTo>
                <a:cubicBezTo>
                  <a:pt x="2444047" y="973222"/>
                  <a:pt x="2422663" y="984926"/>
                  <a:pt x="2455333" y="952256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1981200"/>
            <a:ext cx="2209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Separatrix</a:t>
            </a:r>
            <a:r>
              <a:rPr lang="en-US" sz="2400" dirty="0" smtClean="0">
                <a:solidFill>
                  <a:srgbClr val="008000"/>
                </a:solidFill>
              </a:rPr>
              <a:t> or manifold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1905000" y="2667000"/>
            <a:ext cx="2590800" cy="3124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4019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14020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4021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4022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4023" name="Text Box 7"/>
            <p:cNvSpPr txBox="1">
              <a:spLocks noChangeArrowheads="1"/>
            </p:cNvSpPr>
            <p:nvPr/>
          </p:nvSpPr>
          <p:spPr bwMode="auto">
            <a:xfrm rot="-5400000">
              <a:off x="940" y="218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457200" y="23622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3657600" y="577850"/>
            <a:ext cx="5257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A final possibility…</a:t>
            </a:r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2057400" y="21336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4267200" y="58674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>
            <a:off x="1905000" y="3962400"/>
            <a:ext cx="4343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5791200" y="5272088"/>
            <a:ext cx="2514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4032" name="Oval 16"/>
          <p:cNvSpPr>
            <a:spLocks noChangeArrowheads="1"/>
          </p:cNvSpPr>
          <p:nvPr/>
        </p:nvSpPr>
        <p:spPr bwMode="auto">
          <a:xfrm>
            <a:off x="2057400" y="4876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4033" name="Line 17"/>
          <p:cNvSpPr>
            <a:spLocks noChangeShapeType="1"/>
          </p:cNvSpPr>
          <p:nvPr/>
        </p:nvSpPr>
        <p:spPr bwMode="auto">
          <a:xfrm rot="-5400000">
            <a:off x="1943100" y="46482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4" name="Line 18"/>
          <p:cNvSpPr>
            <a:spLocks noChangeShapeType="1"/>
          </p:cNvSpPr>
          <p:nvPr/>
        </p:nvSpPr>
        <p:spPr bwMode="auto">
          <a:xfrm>
            <a:off x="2286000" y="49911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5" name="Line 19"/>
          <p:cNvSpPr>
            <a:spLocks noChangeShapeType="1"/>
          </p:cNvSpPr>
          <p:nvPr/>
        </p:nvSpPr>
        <p:spPr bwMode="auto">
          <a:xfrm flipV="1">
            <a:off x="2247900" y="44958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6" name="Oval 20"/>
          <p:cNvSpPr>
            <a:spLocks noChangeArrowheads="1"/>
          </p:cNvSpPr>
          <p:nvPr/>
        </p:nvSpPr>
        <p:spPr bwMode="auto">
          <a:xfrm flipH="1" flipV="1">
            <a:off x="5943600" y="43434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4037" name="Line 21"/>
          <p:cNvSpPr>
            <a:spLocks noChangeShapeType="1"/>
          </p:cNvSpPr>
          <p:nvPr/>
        </p:nvSpPr>
        <p:spPr bwMode="auto">
          <a:xfrm rot="-5400000" flipH="1" flipV="1">
            <a:off x="5829300" y="4800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8" name="Line 22"/>
          <p:cNvSpPr>
            <a:spLocks noChangeShapeType="1"/>
          </p:cNvSpPr>
          <p:nvPr/>
        </p:nvSpPr>
        <p:spPr bwMode="auto">
          <a:xfrm flipH="1" flipV="1">
            <a:off x="5486400" y="44577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39" name="Line 23"/>
          <p:cNvSpPr>
            <a:spLocks noChangeShapeType="1"/>
          </p:cNvSpPr>
          <p:nvPr/>
        </p:nvSpPr>
        <p:spPr bwMode="auto">
          <a:xfrm flipH="1">
            <a:off x="5549900" y="4533900"/>
            <a:ext cx="419100" cy="40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6019800" y="2819400"/>
            <a:ext cx="3124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Coexistence!</a:t>
            </a:r>
          </a:p>
        </p:txBody>
      </p:sp>
      <p:sp>
        <p:nvSpPr>
          <p:cNvPr id="214041" name="Text Box 25"/>
          <p:cNvSpPr txBox="1">
            <a:spLocks noChangeArrowheads="1"/>
          </p:cNvSpPr>
          <p:nvPr/>
        </p:nvSpPr>
        <p:spPr bwMode="auto">
          <a:xfrm>
            <a:off x="5791200" y="58674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4042" name="Text Box 26"/>
          <p:cNvSpPr txBox="1">
            <a:spLocks noChangeArrowheads="1"/>
          </p:cNvSpPr>
          <p:nvPr/>
        </p:nvSpPr>
        <p:spPr bwMode="auto">
          <a:xfrm>
            <a:off x="1219200" y="36576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sp>
        <p:nvSpPr>
          <p:cNvPr id="214043" name="Oval 27"/>
          <p:cNvSpPr>
            <a:spLocks noChangeArrowheads="1"/>
          </p:cNvSpPr>
          <p:nvPr/>
        </p:nvSpPr>
        <p:spPr bwMode="auto">
          <a:xfrm>
            <a:off x="2057400" y="4876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4044" name="Oval 28"/>
          <p:cNvSpPr>
            <a:spLocks noChangeArrowheads="1"/>
          </p:cNvSpPr>
          <p:nvPr/>
        </p:nvSpPr>
        <p:spPr bwMode="auto">
          <a:xfrm flipH="1" flipV="1">
            <a:off x="5943600" y="43434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0.01371 -0.01899 0.0276 -0.03797 0.03889 -0.05 C 0.05017 -0.06204 0.05903 -0.0676 0.06805 -0.07223 C 0.07708 -0.07686 0.08333 -0.07755 0.09305 -0.07778 C 0.10278 -0.07801 0.11944 -0.0757 0.12639 -0.07408 C 0.13333 -0.07246 0.13142 -0.07223 0.13472 -0.06852 C 0.13802 -0.06482 0.14184 -0.05834 0.14583 -0.05186 " pathEditMode="relative" ptsTypes="aaaaaaA">
                                      <p:cBhvr>
                                        <p:cTn id="27" dur="20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-0.01319 0.01829 -0.02639 0.03681 -0.04167 0.05185 C -0.05694 0.0669 -0.07656 0.08241 -0.09167 0.09074 C -0.10677 0.09907 -0.12274 0.10023 -0.13194 0.10185 C -0.14115 0.10347 -0.1408 0.10023 -0.14722 0.1 C -0.15365 0.09977 -0.16163 0.10162 -0.17083 0.1 C -0.18003 0.09838 -0.19444 0.09444 -0.20278 0.09074 C -0.21111 0.08704 -0.21389 0.0831 -0.22083 0.07778 C -0.22778 0.07245 -0.23837 0.06481 -0.24444 0.05926 C -0.25052 0.0537 -0.25122 0.05023 -0.25694 0.04444 C -0.26267 0.03866 -0.27101 0.03125 -0.27917 0.02407 " pathEditMode="relative" ptsTypes="aaaaaaaaaaA">
                                      <p:cBhvr>
                                        <p:cTn id="52" dur="20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2" grpId="0" animBg="1"/>
      <p:bldP spid="214032" grpId="1" animBg="1"/>
      <p:bldP spid="214033" grpId="0" animBg="1"/>
      <p:bldP spid="214034" grpId="0" animBg="1"/>
      <p:bldP spid="214035" grpId="0" animBg="1"/>
      <p:bldP spid="214036" grpId="0" animBg="1"/>
      <p:bldP spid="214036" grpId="1" animBg="1"/>
      <p:bldP spid="214037" grpId="0" animBg="1"/>
      <p:bldP spid="214038" grpId="0" animBg="1"/>
      <p:bldP spid="214039" grpId="0" animBg="1"/>
      <p:bldP spid="214040" grpId="0"/>
      <p:bldP spid="214043" grpId="0" animBg="1"/>
      <p:bldP spid="2140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Line 2"/>
          <p:cNvSpPr>
            <a:spLocks noChangeShapeType="1"/>
          </p:cNvSpPr>
          <p:nvPr/>
        </p:nvSpPr>
        <p:spPr bwMode="auto">
          <a:xfrm>
            <a:off x="1905000" y="2667000"/>
            <a:ext cx="2590800" cy="3124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5043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045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046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5047" name="Text Box 7"/>
            <p:cNvSpPr txBox="1">
              <a:spLocks noChangeArrowheads="1"/>
            </p:cNvSpPr>
            <p:nvPr/>
          </p:nvSpPr>
          <p:spPr bwMode="auto">
            <a:xfrm rot="-5400000">
              <a:off x="940" y="218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Phase planes: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457200" y="23622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3657600" y="577850"/>
            <a:ext cx="5257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“Invasibility”…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828800" y="2376488"/>
            <a:ext cx="2514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4267200" y="58674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1905000" y="3962400"/>
            <a:ext cx="4343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55" name="Text Box 15"/>
          <p:cNvSpPr txBox="1">
            <a:spLocks noChangeArrowheads="1"/>
          </p:cNvSpPr>
          <p:nvPr/>
        </p:nvSpPr>
        <p:spPr bwMode="auto">
          <a:xfrm>
            <a:off x="5791200" y="5272088"/>
            <a:ext cx="2514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5056" name="Oval 16"/>
          <p:cNvSpPr>
            <a:spLocks noChangeArrowheads="1"/>
          </p:cNvSpPr>
          <p:nvPr/>
        </p:nvSpPr>
        <p:spPr bwMode="auto">
          <a:xfrm>
            <a:off x="1765300" y="3860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60" name="Oval 20"/>
          <p:cNvSpPr>
            <a:spLocks noChangeArrowheads="1"/>
          </p:cNvSpPr>
          <p:nvPr/>
        </p:nvSpPr>
        <p:spPr bwMode="auto">
          <a:xfrm flipH="1" flipV="1">
            <a:off x="4343400" y="5638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5181600" y="1657350"/>
            <a:ext cx="3962400" cy="3295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Mutual invasibility </a:t>
            </a:r>
            <a:r>
              <a:rPr lang="en-US">
                <a:sym typeface="Wingdings" pitchFamily="2" charset="2"/>
              </a:rPr>
              <a:t> coexistence</a:t>
            </a:r>
            <a:r>
              <a:rPr lang="en-US"/>
              <a:t>!</a:t>
            </a:r>
          </a:p>
          <a:p>
            <a:r>
              <a:rPr lang="en-US"/>
              <a:t>Why: because each species is self-limited below the level at which it prevents growth of the other</a:t>
            </a:r>
          </a:p>
        </p:txBody>
      </p:sp>
      <p:sp>
        <p:nvSpPr>
          <p:cNvPr id="215065" name="Text Box 25"/>
          <p:cNvSpPr txBox="1">
            <a:spLocks noChangeArrowheads="1"/>
          </p:cNvSpPr>
          <p:nvPr/>
        </p:nvSpPr>
        <p:spPr bwMode="auto">
          <a:xfrm>
            <a:off x="5791200" y="58674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5066" name="Text Box 26"/>
          <p:cNvSpPr txBox="1">
            <a:spLocks noChangeArrowheads="1"/>
          </p:cNvSpPr>
          <p:nvPr/>
        </p:nvSpPr>
        <p:spPr bwMode="auto">
          <a:xfrm>
            <a:off x="1219200" y="36576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1354 -0.00185 0.02708 -0.00347 0.04027 -0.00185 C 0.05347 -0.00023 0.06961 0.00486 0.07916 0.00926 C 0.08871 0.01366 0.08038 0.00949 0.09722 0.02407 C 0.11406 0.03866 0.14722 0.06736 0.18055 0.0963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C 0.00139 -0.01389 0.00295 -0.02755 0 -0.04074 C -0.00295 -0.05393 -0.00972 -0.0669 -0.01806 -0.07963 C -0.02639 -0.09236 -0.03611 -0.10278 -0.05 -0.11667 C -0.06389 -0.13055 -0.08264 -0.14676 -0.10139 -0.16296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6" grpId="0" animBg="1"/>
      <p:bldP spid="215056" grpId="1" animBg="1"/>
      <p:bldP spid="215060" grpId="0" animBg="1"/>
      <p:bldP spid="215060" grpId="1" animBg="1"/>
      <p:bldP spid="2150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Line 2"/>
          <p:cNvSpPr>
            <a:spLocks noChangeShapeType="1"/>
          </p:cNvSpPr>
          <p:nvPr/>
        </p:nvSpPr>
        <p:spPr bwMode="auto">
          <a:xfrm>
            <a:off x="1905000" y="2667000"/>
            <a:ext cx="2590800" cy="312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6067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16068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6069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6070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6071" name="Text Box 7"/>
            <p:cNvSpPr txBox="1">
              <a:spLocks noChangeArrowheads="1"/>
            </p:cNvSpPr>
            <p:nvPr/>
          </p:nvSpPr>
          <p:spPr bwMode="auto">
            <a:xfrm rot="16200000">
              <a:off x="940" y="2332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 dirty="0">
                  <a:cs typeface="Tahoma" charset="0"/>
                </a:rPr>
                <a:t>N</a:t>
              </a:r>
              <a:r>
                <a:rPr lang="en-US" sz="4000" baseline="-16000" dirty="0">
                  <a:cs typeface="Tahoma" charset="0"/>
                </a:rPr>
                <a:t>2</a:t>
              </a:r>
            </a:p>
          </p:txBody>
        </p:sp>
      </p:grp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Invasibility:</a:t>
            </a: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381000" y="32766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3657600" y="577850"/>
            <a:ext cx="5257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Contrast that with…</a:t>
            </a: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5791200" y="51054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5867400" y="57912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>
            <a:off x="1905000" y="3962400"/>
            <a:ext cx="4343400" cy="1828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2057400" y="2209800"/>
            <a:ext cx="251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5181600" y="2819400"/>
            <a:ext cx="3962400" cy="1800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Neither species can invade the other’s equilibrium (hence no coexistence).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4038600" y="57912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smtClean="0"/>
              <a:t>21</a:t>
            </a:r>
            <a:endParaRPr lang="en-US" baseline="-25000" dirty="0"/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990600" y="22860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sp>
        <p:nvSpPr>
          <p:cNvPr id="216091" name="Oval 27"/>
          <p:cNvSpPr>
            <a:spLocks noChangeArrowheads="1"/>
          </p:cNvSpPr>
          <p:nvPr/>
        </p:nvSpPr>
        <p:spPr bwMode="auto">
          <a:xfrm>
            <a:off x="1752600" y="25146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6097" name="Oval 33"/>
          <p:cNvSpPr>
            <a:spLocks noChangeArrowheads="1"/>
          </p:cNvSpPr>
          <p:nvPr/>
        </p:nvSpPr>
        <p:spPr bwMode="auto">
          <a:xfrm flipH="1" flipV="1">
            <a:off x="6096000" y="56388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8" grpId="0"/>
      <p:bldP spid="216091" grpId="0" animBg="1"/>
      <p:bldP spid="2160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Line 2"/>
          <p:cNvSpPr>
            <a:spLocks noChangeShapeType="1"/>
          </p:cNvSpPr>
          <p:nvPr/>
        </p:nvSpPr>
        <p:spPr bwMode="auto">
          <a:xfrm>
            <a:off x="1905000" y="2667000"/>
            <a:ext cx="2590800" cy="3124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17091" name="Group 3"/>
          <p:cNvGrpSpPr>
            <a:grpSpLocks/>
          </p:cNvGrpSpPr>
          <p:nvPr/>
        </p:nvGrpSpPr>
        <p:grpSpPr bwMode="auto">
          <a:xfrm>
            <a:off x="381000" y="2362200"/>
            <a:ext cx="5840413" cy="4124325"/>
            <a:chOff x="972" y="1488"/>
            <a:chExt cx="2580" cy="2142"/>
          </a:xfrm>
        </p:grpSpPr>
        <p:sp>
          <p:nvSpPr>
            <p:cNvPr id="217092" name="Line 4"/>
            <p:cNvSpPr>
              <a:spLocks noChangeShapeType="1"/>
            </p:cNvSpPr>
            <p:nvPr/>
          </p:nvSpPr>
          <p:spPr bwMode="auto">
            <a:xfrm>
              <a:off x="1632" y="1488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7093" name="Line 5"/>
            <p:cNvSpPr>
              <a:spLocks noChangeShapeType="1"/>
            </p:cNvSpPr>
            <p:nvPr/>
          </p:nvSpPr>
          <p:spPr bwMode="auto">
            <a:xfrm>
              <a:off x="1632" y="3264"/>
              <a:ext cx="19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7094" name="Text Box 6"/>
            <p:cNvSpPr txBox="1">
              <a:spLocks noChangeArrowheads="1"/>
            </p:cNvSpPr>
            <p:nvPr/>
          </p:nvSpPr>
          <p:spPr bwMode="auto">
            <a:xfrm>
              <a:off x="2294" y="3218"/>
              <a:ext cx="328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1</a:t>
              </a:r>
            </a:p>
          </p:txBody>
        </p:sp>
        <p:sp>
          <p:nvSpPr>
            <p:cNvPr id="217095" name="Text Box 7"/>
            <p:cNvSpPr txBox="1">
              <a:spLocks noChangeArrowheads="1"/>
            </p:cNvSpPr>
            <p:nvPr/>
          </p:nvSpPr>
          <p:spPr bwMode="auto">
            <a:xfrm rot="-5400000">
              <a:off x="940" y="2181"/>
              <a:ext cx="41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0"/>
                </a:spcBef>
              </a:pPr>
              <a:r>
                <a:rPr lang="en-US" sz="4000">
                  <a:cs typeface="Tahoma" charset="0"/>
                </a:rPr>
                <a:t>N</a:t>
              </a:r>
              <a:r>
                <a:rPr lang="en-US" sz="4000" baseline="-16000">
                  <a:cs typeface="Tahoma" charset="0"/>
                </a:rPr>
                <a:t>2</a:t>
              </a:r>
            </a:p>
          </p:txBody>
        </p:sp>
      </p:grp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Coexistence: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457200" y="23622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  <a:r>
              <a:rPr lang="en-US"/>
              <a:t>/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12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828800" y="2376488"/>
            <a:ext cx="2514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dN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/N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dt=0</a:t>
            </a:r>
          </a:p>
        </p:txBody>
      </p:sp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4267200" y="58674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1</a:t>
            </a:r>
          </a:p>
        </p:txBody>
      </p:sp>
      <p:sp>
        <p:nvSpPr>
          <p:cNvPr id="217102" name="Line 14"/>
          <p:cNvSpPr>
            <a:spLocks noChangeShapeType="1"/>
          </p:cNvSpPr>
          <p:nvPr/>
        </p:nvSpPr>
        <p:spPr bwMode="auto">
          <a:xfrm>
            <a:off x="1905000" y="3962400"/>
            <a:ext cx="4343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5791200" y="5272088"/>
            <a:ext cx="2514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/N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dt=0</a:t>
            </a:r>
          </a:p>
        </p:txBody>
      </p:sp>
      <p:sp>
        <p:nvSpPr>
          <p:cNvPr id="217105" name="Oval 17"/>
          <p:cNvSpPr>
            <a:spLocks noChangeArrowheads="1"/>
          </p:cNvSpPr>
          <p:nvPr/>
        </p:nvSpPr>
        <p:spPr bwMode="auto">
          <a:xfrm flipH="1" flipV="1">
            <a:off x="3441700" y="4533900"/>
            <a:ext cx="228600" cy="228600"/>
          </a:xfrm>
          <a:prstGeom prst="ellipse">
            <a:avLst/>
          </a:prstGeom>
          <a:solidFill>
            <a:srgbClr val="800080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5791200" y="5867400"/>
            <a:ext cx="1600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  <a:r>
              <a:rPr lang="en-US"/>
              <a:t>/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/>
              <a:t>21</a:t>
            </a:r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1219200" y="3657600"/>
            <a:ext cx="762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K</a:t>
            </a:r>
            <a:r>
              <a:rPr lang="en-US" baseline="-25000"/>
              <a:t>2</a:t>
            </a:r>
          </a:p>
        </p:txBody>
      </p:sp>
      <p:graphicFrame>
        <p:nvGraphicFramePr>
          <p:cNvPr id="21710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55501"/>
              </p:ext>
            </p:extLst>
          </p:nvPr>
        </p:nvGraphicFramePr>
        <p:xfrm>
          <a:off x="5943600" y="304800"/>
          <a:ext cx="2362200" cy="420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2" name="Equation" r:id="rId4" imgW="812800" imgH="1447800" progId="Equation.DSMT4">
                  <p:embed/>
                </p:oleObj>
              </mc:Choice>
              <mc:Fallback>
                <p:oleObj name="Equation" r:id="rId4" imgW="812800" imgH="1447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"/>
                        <a:ext cx="2362200" cy="4209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Coexistence: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1143000" y="1981200"/>
            <a:ext cx="7010400" cy="424731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“intra &gt; inter”</a:t>
            </a:r>
          </a:p>
          <a:p>
            <a:r>
              <a:rPr lang="en-US" dirty="0" smtClean="0"/>
              <a:t>Coexistence </a:t>
            </a:r>
            <a:r>
              <a:rPr lang="en-US" dirty="0"/>
              <a:t>requires that the strength of intraspecific competition be stronger than the strength of interspecific competition. </a:t>
            </a:r>
          </a:p>
          <a:p>
            <a:pPr marL="457200" indent="-457200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Resource partitioning</a:t>
            </a:r>
          </a:p>
          <a:p>
            <a:pPr marL="457200" indent="-457200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Two species cannot coexist on a single limiting resource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Can we now explain Gause’s results?</a:t>
            </a:r>
          </a:p>
        </p:txBody>
      </p:sp>
      <p:pic>
        <p:nvPicPr>
          <p:cNvPr id="220163" name="Picture 10" descr="parameciumb2_cs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4064000"/>
            <a:ext cx="3190875" cy="21859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0164" name="Picture 5" descr="parameciumdrop9_3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85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0165" name="Text Box 6"/>
          <p:cNvSpPr txBox="1">
            <a:spLocks noChangeArrowheads="1"/>
          </p:cNvSpPr>
          <p:nvPr/>
        </p:nvSpPr>
        <p:spPr bwMode="auto">
          <a:xfrm>
            <a:off x="152400" y="60960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/>
              <a:t> Paramecium aurelia</a:t>
            </a:r>
            <a:endParaRPr lang="en-US" sz="2400"/>
          </a:p>
        </p:txBody>
      </p:sp>
      <p:sp>
        <p:nvSpPr>
          <p:cNvPr id="220166" name="Text Box 7"/>
          <p:cNvSpPr txBox="1">
            <a:spLocks noChangeArrowheads="1"/>
          </p:cNvSpPr>
          <p:nvPr/>
        </p:nvSpPr>
        <p:spPr bwMode="auto">
          <a:xfrm>
            <a:off x="5715000" y="6172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/>
              <a:t>Paramecium bursaria</a:t>
            </a:r>
            <a:endParaRPr lang="en-US" sz="2400"/>
          </a:p>
        </p:txBody>
      </p:sp>
      <p:pic>
        <p:nvPicPr>
          <p:cNvPr id="220167" name="Picture 13" descr="inf">
            <a:hlinkClick r:id="rId5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68625" y="3048000"/>
            <a:ext cx="2136775" cy="2216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3124200" y="5197475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/>
              <a:t>Paramecium caudatum</a:t>
            </a:r>
            <a:endParaRPr lang="en-US" sz="2400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 flipV="1">
            <a:off x="1219200" y="2667000"/>
            <a:ext cx="381000" cy="990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 flipH="1" flipV="1">
            <a:off x="2667000" y="2438400"/>
            <a:ext cx="7620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228600" y="1720850"/>
            <a:ext cx="25908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Bacteria in water column</a:t>
            </a:r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 flipH="1" flipV="1">
            <a:off x="2667000" y="2209800"/>
            <a:ext cx="4800600" cy="17526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 flipH="1" flipV="1">
            <a:off x="7620000" y="2819400"/>
            <a:ext cx="76200" cy="1143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5943600" y="1828800"/>
            <a:ext cx="25908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Yeast on bottom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9" grpId="0" animBg="1"/>
      <p:bldP spid="220170" grpId="0" animBg="1"/>
      <p:bldP spid="220171" grpId="0"/>
      <p:bldP spid="220172" grpId="0" animBg="1"/>
      <p:bldP spid="220173" grpId="0" animBg="1"/>
      <p:bldP spid="2201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Species interactions:</a:t>
            </a:r>
          </a:p>
        </p:txBody>
      </p:sp>
      <p:grpSp>
        <p:nvGrpSpPr>
          <p:cNvPr id="195600" name="Group 16"/>
          <p:cNvGrpSpPr>
            <a:grpSpLocks noChangeAspect="1"/>
          </p:cNvGrpSpPr>
          <p:nvPr/>
        </p:nvGrpSpPr>
        <p:grpSpPr bwMode="auto">
          <a:xfrm>
            <a:off x="2743200" y="3505200"/>
            <a:ext cx="1066800" cy="1039813"/>
            <a:chOff x="1758" y="2400"/>
            <a:chExt cx="838" cy="816"/>
          </a:xfrm>
        </p:grpSpPr>
        <p:sp>
          <p:nvSpPr>
            <p:cNvPr id="195601" name="Oval 17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2" name="Text Box 18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195607" name="Arc 23"/>
          <p:cNvSpPr>
            <a:spLocks noChangeAspect="1"/>
          </p:cNvSpPr>
          <p:nvPr/>
        </p:nvSpPr>
        <p:spPr bwMode="auto">
          <a:xfrm rot="13419178">
            <a:off x="2971800" y="4419600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608" name="Text Box 24"/>
          <p:cNvSpPr txBox="1">
            <a:spLocks noChangeArrowheads="1"/>
          </p:cNvSpPr>
          <p:nvPr/>
        </p:nvSpPr>
        <p:spPr bwMode="auto">
          <a:xfrm>
            <a:off x="3048000" y="4978400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11</a:t>
            </a:r>
          </a:p>
        </p:txBody>
      </p:sp>
      <p:grpSp>
        <p:nvGrpSpPr>
          <p:cNvPr id="195703" name="Group 119"/>
          <p:cNvGrpSpPr>
            <a:grpSpLocks/>
          </p:cNvGrpSpPr>
          <p:nvPr/>
        </p:nvGrpSpPr>
        <p:grpSpPr bwMode="auto">
          <a:xfrm>
            <a:off x="152400" y="2971801"/>
            <a:ext cx="2057400" cy="1204913"/>
            <a:chOff x="816" y="1872"/>
            <a:chExt cx="1296" cy="759"/>
          </a:xfrm>
        </p:grpSpPr>
        <p:sp>
          <p:nvSpPr>
            <p:cNvPr id="195669" name="Text Box 85"/>
            <p:cNvSpPr txBox="1">
              <a:spLocks noChangeArrowheads="1"/>
            </p:cNvSpPr>
            <p:nvPr/>
          </p:nvSpPr>
          <p:spPr bwMode="auto">
            <a:xfrm>
              <a:off x="1344" y="2304"/>
              <a:ext cx="768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14</a:t>
              </a:r>
              <a:r>
                <a:rPr lang="en-US" dirty="0"/>
                <a:t>=0</a:t>
              </a:r>
            </a:p>
          </p:txBody>
        </p:sp>
        <p:grpSp>
          <p:nvGrpSpPr>
            <p:cNvPr id="195689" name="Group 105"/>
            <p:cNvGrpSpPr>
              <a:grpSpLocks noChangeAspect="1"/>
            </p:cNvGrpSpPr>
            <p:nvPr/>
          </p:nvGrpSpPr>
          <p:grpSpPr bwMode="auto">
            <a:xfrm>
              <a:off x="816" y="1872"/>
              <a:ext cx="672" cy="655"/>
              <a:chOff x="1758" y="2400"/>
              <a:chExt cx="838" cy="816"/>
            </a:xfrm>
          </p:grpSpPr>
          <p:sp>
            <p:nvSpPr>
              <p:cNvPr id="195690" name="Oval 106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91" name="Text Box 107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4 </a:t>
                </a:r>
              </a:p>
            </p:txBody>
          </p:sp>
        </p:grpSp>
      </p:grpSp>
      <p:grpSp>
        <p:nvGrpSpPr>
          <p:cNvPr id="195701" name="Group 117"/>
          <p:cNvGrpSpPr>
            <a:grpSpLocks/>
          </p:cNvGrpSpPr>
          <p:nvPr/>
        </p:nvGrpSpPr>
        <p:grpSpPr bwMode="auto">
          <a:xfrm>
            <a:off x="3784600" y="4241800"/>
            <a:ext cx="2921000" cy="1293813"/>
            <a:chOff x="3104" y="2672"/>
            <a:chExt cx="1840" cy="815"/>
          </a:xfrm>
        </p:grpSpPr>
        <p:sp>
          <p:nvSpPr>
            <p:cNvPr id="195675" name="Text Box 91"/>
            <p:cNvSpPr txBox="1">
              <a:spLocks noChangeArrowheads="1"/>
            </p:cNvSpPr>
            <p:nvPr/>
          </p:nvSpPr>
          <p:spPr bwMode="auto">
            <a:xfrm>
              <a:off x="3600" y="2832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12</a:t>
              </a:r>
            </a:p>
          </p:txBody>
        </p:sp>
        <p:sp>
          <p:nvSpPr>
            <p:cNvPr id="195682" name="Line 98"/>
            <p:cNvSpPr>
              <a:spLocks noChangeShapeType="1"/>
            </p:cNvSpPr>
            <p:nvPr/>
          </p:nvSpPr>
          <p:spPr bwMode="auto">
            <a:xfrm flipH="1" flipV="1">
              <a:off x="3104" y="2672"/>
              <a:ext cx="1200" cy="38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95692" name="Group 108"/>
            <p:cNvGrpSpPr>
              <a:grpSpLocks noChangeAspect="1"/>
            </p:cNvGrpSpPr>
            <p:nvPr/>
          </p:nvGrpSpPr>
          <p:grpSpPr bwMode="auto">
            <a:xfrm>
              <a:off x="4272" y="2832"/>
              <a:ext cx="672" cy="655"/>
              <a:chOff x="1758" y="2400"/>
              <a:chExt cx="838" cy="816"/>
            </a:xfrm>
          </p:grpSpPr>
          <p:sp>
            <p:nvSpPr>
              <p:cNvPr id="195693" name="Oval 109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94" name="Text Box 110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</p:grpSp>
      </p:grpSp>
      <p:sp>
        <p:nvSpPr>
          <p:cNvPr id="195695" name="Text Box 111"/>
          <p:cNvSpPr txBox="1">
            <a:spLocks noChangeArrowheads="1"/>
          </p:cNvSpPr>
          <p:nvPr/>
        </p:nvSpPr>
        <p:spPr bwMode="auto">
          <a:xfrm>
            <a:off x="7696200" y="76200"/>
            <a:ext cx="1371600" cy="11858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a</a:t>
            </a:r>
            <a:r>
              <a:rPr lang="en-US" baseline="-25000">
                <a:solidFill>
                  <a:srgbClr val="008000"/>
                </a:solidFill>
              </a:rPr>
              <a:t>ij</a:t>
            </a:r>
            <a:r>
              <a:rPr lang="en-US">
                <a:solidFill>
                  <a:srgbClr val="008000"/>
                </a:solidFill>
              </a:rPr>
              <a:t>&gt;0</a:t>
            </a:r>
          </a:p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&lt;0</a:t>
            </a:r>
          </a:p>
        </p:txBody>
      </p:sp>
      <p:grpSp>
        <p:nvGrpSpPr>
          <p:cNvPr id="195702" name="Group 118"/>
          <p:cNvGrpSpPr>
            <a:grpSpLocks/>
          </p:cNvGrpSpPr>
          <p:nvPr/>
        </p:nvGrpSpPr>
        <p:grpSpPr bwMode="auto">
          <a:xfrm>
            <a:off x="990600" y="4406900"/>
            <a:ext cx="1892300" cy="1738313"/>
            <a:chOff x="1344" y="2776"/>
            <a:chExt cx="1192" cy="1095"/>
          </a:xfrm>
        </p:grpSpPr>
        <p:sp>
          <p:nvSpPr>
            <p:cNvPr id="195663" name="Text Box 79"/>
            <p:cNvSpPr txBox="1">
              <a:spLocks noChangeArrowheads="1"/>
            </p:cNvSpPr>
            <p:nvPr/>
          </p:nvSpPr>
          <p:spPr bwMode="auto">
            <a:xfrm>
              <a:off x="2016" y="3033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13</a:t>
              </a:r>
            </a:p>
          </p:txBody>
        </p:sp>
        <p:grpSp>
          <p:nvGrpSpPr>
            <p:cNvPr id="195686" name="Group 102"/>
            <p:cNvGrpSpPr>
              <a:grpSpLocks noChangeAspect="1"/>
            </p:cNvGrpSpPr>
            <p:nvPr/>
          </p:nvGrpSpPr>
          <p:grpSpPr bwMode="auto">
            <a:xfrm>
              <a:off x="1344" y="3216"/>
              <a:ext cx="672" cy="655"/>
              <a:chOff x="1758" y="2400"/>
              <a:chExt cx="838" cy="816"/>
            </a:xfrm>
          </p:grpSpPr>
          <p:sp>
            <p:nvSpPr>
              <p:cNvPr id="195687" name="Oval 103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88" name="Text Box 104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3</a:t>
                </a:r>
              </a:p>
            </p:txBody>
          </p:sp>
        </p:grpSp>
        <p:sp>
          <p:nvSpPr>
            <p:cNvPr id="195696" name="Line 112"/>
            <p:cNvSpPr>
              <a:spLocks noChangeShapeType="1"/>
            </p:cNvSpPr>
            <p:nvPr/>
          </p:nvSpPr>
          <p:spPr bwMode="auto">
            <a:xfrm flipV="1">
              <a:off x="1912" y="2776"/>
              <a:ext cx="624" cy="52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5705" name="Group 121"/>
          <p:cNvGrpSpPr>
            <a:grpSpLocks/>
          </p:cNvGrpSpPr>
          <p:nvPr/>
        </p:nvGrpSpPr>
        <p:grpSpPr bwMode="auto">
          <a:xfrm>
            <a:off x="3505200" y="381000"/>
            <a:ext cx="1981200" cy="3200400"/>
            <a:chOff x="2928" y="240"/>
            <a:chExt cx="1248" cy="2016"/>
          </a:xfrm>
        </p:grpSpPr>
        <p:grpSp>
          <p:nvGrpSpPr>
            <p:cNvPr id="195659" name="Group 75"/>
            <p:cNvGrpSpPr>
              <a:grpSpLocks noChangeAspect="1"/>
            </p:cNvGrpSpPr>
            <p:nvPr/>
          </p:nvGrpSpPr>
          <p:grpSpPr bwMode="auto">
            <a:xfrm>
              <a:off x="3504" y="240"/>
              <a:ext cx="672" cy="655"/>
              <a:chOff x="1758" y="2400"/>
              <a:chExt cx="838" cy="816"/>
            </a:xfrm>
          </p:grpSpPr>
          <p:sp>
            <p:nvSpPr>
              <p:cNvPr id="195660" name="Oval 76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61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</p:grpSp>
        <p:sp>
          <p:nvSpPr>
            <p:cNvPr id="195698" name="Text Box 114"/>
            <p:cNvSpPr txBox="1">
              <a:spLocks noChangeArrowheads="1"/>
            </p:cNvSpPr>
            <p:nvPr/>
          </p:nvSpPr>
          <p:spPr bwMode="auto">
            <a:xfrm>
              <a:off x="3408" y="1248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16</a:t>
              </a:r>
            </a:p>
          </p:txBody>
        </p:sp>
        <p:sp>
          <p:nvSpPr>
            <p:cNvPr id="195699" name="Line 115"/>
            <p:cNvSpPr>
              <a:spLocks noChangeShapeType="1"/>
            </p:cNvSpPr>
            <p:nvPr/>
          </p:nvSpPr>
          <p:spPr bwMode="auto">
            <a:xfrm flipH="1">
              <a:off x="2928" y="864"/>
              <a:ext cx="816" cy="13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5704" name="Group 120"/>
          <p:cNvGrpSpPr>
            <a:grpSpLocks/>
          </p:cNvGrpSpPr>
          <p:nvPr/>
        </p:nvGrpSpPr>
        <p:grpSpPr bwMode="auto">
          <a:xfrm>
            <a:off x="2438400" y="1219200"/>
            <a:ext cx="1143000" cy="2336800"/>
            <a:chOff x="2256" y="768"/>
            <a:chExt cx="720" cy="1472"/>
          </a:xfrm>
        </p:grpSpPr>
        <p:grpSp>
          <p:nvGrpSpPr>
            <p:cNvPr id="195653" name="Group 69"/>
            <p:cNvGrpSpPr>
              <a:grpSpLocks noChangeAspect="1"/>
            </p:cNvGrpSpPr>
            <p:nvPr/>
          </p:nvGrpSpPr>
          <p:grpSpPr bwMode="auto">
            <a:xfrm>
              <a:off x="2304" y="768"/>
              <a:ext cx="672" cy="655"/>
              <a:chOff x="1758" y="2400"/>
              <a:chExt cx="838" cy="816"/>
            </a:xfrm>
          </p:grpSpPr>
          <p:sp>
            <p:nvSpPr>
              <p:cNvPr id="195654" name="Oval 70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55" name="Text Box 71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195657" name="Text Box 73"/>
            <p:cNvSpPr txBox="1">
              <a:spLocks noChangeArrowheads="1"/>
            </p:cNvSpPr>
            <p:nvPr/>
          </p:nvSpPr>
          <p:spPr bwMode="auto">
            <a:xfrm>
              <a:off x="2256" y="1401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15</a:t>
              </a:r>
            </a:p>
          </p:txBody>
        </p:sp>
        <p:sp>
          <p:nvSpPr>
            <p:cNvPr id="195700" name="Line 116"/>
            <p:cNvSpPr>
              <a:spLocks noChangeShapeType="1"/>
            </p:cNvSpPr>
            <p:nvPr/>
          </p:nvSpPr>
          <p:spPr bwMode="auto">
            <a:xfrm>
              <a:off x="2640" y="1424"/>
              <a:ext cx="48" cy="8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5707" name="Text Box 123"/>
          <p:cNvSpPr txBox="1">
            <a:spLocks noChangeArrowheads="1"/>
          </p:cNvSpPr>
          <p:nvPr/>
        </p:nvSpPr>
        <p:spPr bwMode="auto">
          <a:xfrm>
            <a:off x="5181600" y="1905000"/>
            <a:ext cx="3886200" cy="2246769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gives the per capita effect of species j on species i’s per capita growth rate, </a:t>
            </a:r>
            <a:r>
              <a:rPr lang="en-US" dirty="0" err="1"/>
              <a:t>dN</a:t>
            </a:r>
            <a:r>
              <a:rPr lang="en-US" baseline="-25000" dirty="0" err="1"/>
              <a:t>i</a:t>
            </a:r>
            <a:r>
              <a:rPr lang="en-US" dirty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err="1" smtClean="0"/>
              <a:t>dt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6599"/>
              </p:ext>
            </p:extLst>
          </p:nvPr>
        </p:nvGraphicFramePr>
        <p:xfrm>
          <a:off x="5628513" y="5181600"/>
          <a:ext cx="35916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143000" imgH="533400" progId="Equation.DSMT4">
                  <p:embed/>
                </p:oleObj>
              </mc:Choice>
              <mc:Fallback>
                <p:oleObj name="Equation" r:id="rId3" imgW="11430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8513" y="5181600"/>
                        <a:ext cx="35916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95" grpId="0" animBg="1"/>
      <p:bldP spid="19570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8077200" cy="3719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Resources: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2895600" y="533400"/>
            <a:ext cx="62484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But what about resources?</a:t>
            </a:r>
            <a:br>
              <a:rPr lang="en-US"/>
            </a:br>
            <a:r>
              <a:rPr lang="en-US"/>
              <a:t> (they are “abstracted” in LV model)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4724400" y="6324600"/>
            <a:ext cx="47244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Research by David Tilman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Resources: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2971800" y="457200"/>
            <a:ext cx="61722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Followed population growth</a:t>
            </a:r>
            <a:br>
              <a:rPr lang="en-US"/>
            </a:br>
            <a:r>
              <a:rPr lang="en-US"/>
              <a:t>and resource (silicate) when alone:</a:t>
            </a:r>
          </a:p>
        </p:txBody>
      </p:sp>
      <p:pic>
        <p:nvPicPr>
          <p:cNvPr id="222219" name="Picture 11"/>
          <p:cNvPicPr>
            <a:picLocks noChangeAspect="1" noChangeArrowheads="1"/>
          </p:cNvPicPr>
          <p:nvPr/>
        </p:nvPicPr>
        <p:blipFill>
          <a:blip r:embed="rId2" cstate="print"/>
          <a:srcRect t="4970"/>
          <a:stretch>
            <a:fillRect/>
          </a:stretch>
        </p:blipFill>
        <p:spPr bwMode="auto">
          <a:xfrm>
            <a:off x="4702175" y="3508375"/>
            <a:ext cx="4365625" cy="3273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2222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8375"/>
            <a:ext cx="4381500" cy="3273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2222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589088"/>
            <a:ext cx="3886200" cy="178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76200" y="2895600"/>
            <a:ext cx="3048000" cy="581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/>
              <a:t>Data = points.</a:t>
            </a:r>
            <a:br>
              <a:rPr lang="en-US" sz="1600"/>
            </a:br>
            <a:r>
              <a:rPr lang="en-US" sz="1600"/>
              <a:t>Lines = predicted from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Resources: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3276600" y="457200"/>
            <a:ext cx="5867400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What will happen when growth together:  why?</a:t>
            </a:r>
          </a:p>
        </p:txBody>
      </p:sp>
      <p:pic>
        <p:nvPicPr>
          <p:cNvPr id="2242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178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pic>
        <p:nvPicPr>
          <p:cNvPr id="2242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6375"/>
            <a:ext cx="5326063" cy="393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Resources: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3200400" y="304800"/>
            <a:ext cx="5867400" cy="6500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R*: resource concentration after consumer population equilibrates (i.e., R at which Consumer shows no net growth)</a:t>
            </a:r>
          </a:p>
          <a:p>
            <a:endParaRPr lang="en-US"/>
          </a:p>
          <a:p>
            <a:r>
              <a:rPr lang="en-US"/>
              <a:t>Species with lowest R* wins (under idealized scenario: e.g., one limiting resource).</a:t>
            </a:r>
          </a:p>
          <a:p>
            <a:endParaRPr lang="en-US"/>
          </a:p>
          <a:p>
            <a:r>
              <a:rPr lang="en-US"/>
              <a:t>If two limiting resources, then coexistence if each species limited by one of the resources (intra&gt;inter): trade-off in R*s.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066800" y="2590800"/>
            <a:ext cx="7086600" cy="584776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Next time: </a:t>
            </a:r>
            <a:r>
              <a:rPr lang="en-US" sz="3200" dirty="0" err="1" smtClean="0">
                <a:solidFill>
                  <a:srgbClr val="3964AA"/>
                </a:solidFill>
                <a:latin typeface="Geneva"/>
                <a:cs typeface="Geneva"/>
              </a:rPr>
              <a:t>Tilman's</a:t>
            </a:r>
            <a:r>
              <a:rPr lang="en-US" sz="3200" dirty="0" smtClean="0">
                <a:solidFill>
                  <a:srgbClr val="3964AA"/>
                </a:solidFill>
                <a:latin typeface="Geneva"/>
                <a:cs typeface="Geneva"/>
              </a:rPr>
              <a:t> R* framework</a:t>
            </a:r>
            <a:endParaRPr lang="en-US" sz="3200" dirty="0">
              <a:solidFill>
                <a:srgbClr val="3964AA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8700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0" y="0"/>
            <a:ext cx="42672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3964AA"/>
                </a:solidFill>
              </a:rPr>
              <a:t>Generalized </a:t>
            </a:r>
            <a:r>
              <a:rPr lang="en-US" sz="3200" dirty="0" err="1" smtClean="0">
                <a:solidFill>
                  <a:srgbClr val="3964AA"/>
                </a:solidFill>
              </a:rPr>
              <a:t>Lotka</a:t>
            </a:r>
            <a:r>
              <a:rPr lang="en-US" sz="3200" dirty="0" err="1">
                <a:solidFill>
                  <a:srgbClr val="3964AA"/>
                </a:solidFill>
              </a:rPr>
              <a:t>-Volterra</a:t>
            </a:r>
            <a:r>
              <a:rPr lang="en-US" sz="3200" dirty="0">
                <a:solidFill>
                  <a:srgbClr val="3964AA"/>
                </a:solidFill>
              </a:rPr>
              <a:t> </a:t>
            </a:r>
            <a:r>
              <a:rPr lang="en-US" sz="3200" dirty="0" smtClean="0">
                <a:solidFill>
                  <a:srgbClr val="3964AA"/>
                </a:solidFill>
              </a:rPr>
              <a:t>system:</a:t>
            </a:r>
            <a:endParaRPr lang="en-US" sz="3200" dirty="0">
              <a:solidFill>
                <a:srgbClr val="3964AA"/>
              </a:solidFill>
            </a:endParaRPr>
          </a:p>
        </p:txBody>
      </p:sp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835025" y="1947863"/>
          <a:ext cx="77628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9" name="Equation" r:id="rId3" imgW="2628720" imgH="888840" progId="Equation.3">
                  <p:embed/>
                </p:oleObj>
              </mc:Choice>
              <mc:Fallback>
                <p:oleObj name="Equation" r:id="rId3" imgW="2628720" imgH="8888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1947863"/>
                        <a:ext cx="7762875" cy="262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609600" y="4800600"/>
            <a:ext cx="8229600" cy="1801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>Special cases: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Exponential model: all a’s=0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Logistic model: a</a:t>
            </a:r>
            <a:r>
              <a:rPr lang="en-US" baseline="-25000"/>
              <a:t>ii</a:t>
            </a:r>
            <a:r>
              <a:rPr lang="en-US"/>
              <a:t>&lt;0; others =0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05466" y="304800"/>
            <a:ext cx="5757334" cy="5469467"/>
            <a:chOff x="1397544" y="1219200"/>
            <a:chExt cx="4410589" cy="4557889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1397544" y="4100689"/>
              <a:ext cx="1752600" cy="1676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 flipH="1" flipV="1">
              <a:off x="3150144" y="1219200"/>
              <a:ext cx="0" cy="28956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3141133" y="4114800"/>
              <a:ext cx="26670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6" name="Freeform 25"/>
          <p:cNvSpPr/>
          <p:nvPr/>
        </p:nvSpPr>
        <p:spPr>
          <a:xfrm>
            <a:off x="2015066" y="990600"/>
            <a:ext cx="4648201" cy="4216402"/>
          </a:xfrm>
          <a:custGeom>
            <a:avLst/>
            <a:gdLst>
              <a:gd name="connsiteX0" fmla="*/ 0 w 3166533"/>
              <a:gd name="connsiteY0" fmla="*/ 3183467 h 3183467"/>
              <a:gd name="connsiteX1" fmla="*/ 1151467 w 3166533"/>
              <a:gd name="connsiteY1" fmla="*/ 0 h 3183467"/>
              <a:gd name="connsiteX2" fmla="*/ 3166533 w 3166533"/>
              <a:gd name="connsiteY2" fmla="*/ 2133600 h 3183467"/>
              <a:gd name="connsiteX3" fmla="*/ 0 w 3166533"/>
              <a:gd name="connsiteY3" fmla="*/ 3183467 h 318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6533" h="3183467">
                <a:moveTo>
                  <a:pt x="0" y="3183467"/>
                </a:moveTo>
                <a:lnTo>
                  <a:pt x="1151467" y="0"/>
                </a:lnTo>
                <a:lnTo>
                  <a:pt x="3166533" y="2133600"/>
                </a:lnTo>
                <a:lnTo>
                  <a:pt x="0" y="318346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0000"/>
            </a:schemeClr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733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N</a:t>
            </a:r>
            <a:r>
              <a:rPr lang="en-US" baseline="-25000" dirty="0" smtClean="0">
                <a:latin typeface="Geneva"/>
                <a:cs typeface="Geneva"/>
              </a:rPr>
              <a:t>2</a:t>
            </a:r>
            <a:endParaRPr lang="en-US" baseline="-25000" dirty="0">
              <a:latin typeface="Geneva"/>
              <a:cs typeface="Genev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571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N</a:t>
            </a:r>
            <a:r>
              <a:rPr lang="en-US" baseline="-25000" dirty="0">
                <a:latin typeface="Geneva"/>
                <a:cs typeface="Geneva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0200" y="609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dN</a:t>
            </a:r>
            <a:r>
              <a:rPr lang="en-US" baseline="-25000" dirty="0" smtClean="0">
                <a:latin typeface="Geneva"/>
                <a:cs typeface="Geneva"/>
              </a:rPr>
              <a:t>1</a:t>
            </a:r>
            <a:r>
              <a:rPr lang="en-US" dirty="0" smtClean="0">
                <a:latin typeface="Geneva"/>
                <a:cs typeface="Geneva"/>
              </a:rPr>
              <a:t>/N</a:t>
            </a:r>
            <a:r>
              <a:rPr lang="en-US" baseline="-25000" dirty="0" smtClean="0">
                <a:latin typeface="Geneva"/>
                <a:cs typeface="Geneva"/>
              </a:rPr>
              <a:t>1</a:t>
            </a:r>
            <a:r>
              <a:rPr lang="en-US" dirty="0" smtClean="0">
                <a:latin typeface="Geneva"/>
                <a:cs typeface="Geneva"/>
              </a:rPr>
              <a:t>dt</a:t>
            </a:r>
            <a:endParaRPr lang="en-US" baseline="-25000" dirty="0">
              <a:latin typeface="Geneva"/>
              <a:cs typeface="Geneva"/>
            </a:endParaRPr>
          </a:p>
        </p:txBody>
      </p:sp>
      <p:sp>
        <p:nvSpPr>
          <p:cNvPr id="30" name="TextBox 29"/>
          <p:cNvSpPr txBox="1"/>
          <p:nvPr/>
        </p:nvSpPr>
        <p:spPr>
          <a:xfrm rot="2739600">
            <a:off x="3677806" y="164427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Slope = a</a:t>
            </a:r>
            <a:r>
              <a:rPr lang="en-US" baseline="-25000" dirty="0" smtClean="0">
                <a:latin typeface="Geneva"/>
                <a:cs typeface="Geneva"/>
              </a:rPr>
              <a:t>12</a:t>
            </a:r>
            <a:endParaRPr lang="en-US" baseline="-25000" dirty="0">
              <a:latin typeface="Geneva"/>
              <a:cs typeface="Geneva"/>
            </a:endParaRPr>
          </a:p>
        </p:txBody>
      </p:sp>
      <p:sp>
        <p:nvSpPr>
          <p:cNvPr id="31" name="TextBox 30"/>
          <p:cNvSpPr txBox="1"/>
          <p:nvPr/>
        </p:nvSpPr>
        <p:spPr>
          <a:xfrm rot="17443535">
            <a:off x="1161907" y="253012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Slope = a</a:t>
            </a:r>
            <a:r>
              <a:rPr lang="en-US" baseline="-25000" dirty="0" smtClean="0">
                <a:latin typeface="Geneva"/>
                <a:cs typeface="Geneva"/>
              </a:rPr>
              <a:t>11</a:t>
            </a:r>
            <a:endParaRPr lang="en-US" baseline="-250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471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05466" y="152400"/>
            <a:ext cx="5757334" cy="5469467"/>
            <a:chOff x="1397544" y="1219200"/>
            <a:chExt cx="4410589" cy="4557889"/>
          </a:xfrm>
        </p:grpSpPr>
        <p:cxnSp>
          <p:nvCxnSpPr>
            <p:cNvPr id="3" name="Straight Connector 2"/>
            <p:cNvCxnSpPr/>
            <p:nvPr/>
          </p:nvCxnSpPr>
          <p:spPr bwMode="auto">
            <a:xfrm flipH="1">
              <a:off x="1397544" y="4100689"/>
              <a:ext cx="1752600" cy="1676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 flipH="1" flipV="1">
              <a:off x="3150144" y="1219200"/>
              <a:ext cx="0" cy="28956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3141133" y="4114800"/>
              <a:ext cx="26670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7086600" y="3657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N</a:t>
            </a:r>
            <a:r>
              <a:rPr lang="en-US" baseline="-25000" dirty="0" smtClean="0">
                <a:latin typeface="Geneva"/>
                <a:cs typeface="Geneva"/>
              </a:rPr>
              <a:t>2</a:t>
            </a:r>
            <a:endParaRPr lang="en-US" baseline="-25000" dirty="0">
              <a:latin typeface="Geneva"/>
              <a:cs typeface="Genev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554320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N</a:t>
            </a:r>
            <a:r>
              <a:rPr lang="en-US" baseline="-25000" dirty="0">
                <a:latin typeface="Geneva"/>
                <a:cs typeface="Geneva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0200" y="457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dN</a:t>
            </a:r>
            <a:r>
              <a:rPr lang="en-US" baseline="-25000" dirty="0" smtClean="0">
                <a:latin typeface="Geneva"/>
                <a:cs typeface="Geneva"/>
              </a:rPr>
              <a:t>1</a:t>
            </a:r>
            <a:r>
              <a:rPr lang="en-US" dirty="0" smtClean="0">
                <a:latin typeface="Geneva"/>
                <a:cs typeface="Geneva"/>
              </a:rPr>
              <a:t>/N</a:t>
            </a:r>
            <a:r>
              <a:rPr lang="en-US" baseline="-25000" dirty="0" smtClean="0">
                <a:latin typeface="Geneva"/>
                <a:cs typeface="Geneva"/>
              </a:rPr>
              <a:t>1</a:t>
            </a:r>
            <a:r>
              <a:rPr lang="en-US" dirty="0" smtClean="0">
                <a:latin typeface="Geneva"/>
                <a:cs typeface="Geneva"/>
              </a:rPr>
              <a:t>dt</a:t>
            </a:r>
            <a:endParaRPr lang="en-US" baseline="-25000" dirty="0">
              <a:latin typeface="Geneva"/>
              <a:cs typeface="Geneva"/>
            </a:endParaRPr>
          </a:p>
        </p:txBody>
      </p:sp>
      <p:sp>
        <p:nvSpPr>
          <p:cNvPr id="30" name="TextBox 29"/>
          <p:cNvSpPr txBox="1"/>
          <p:nvPr/>
        </p:nvSpPr>
        <p:spPr>
          <a:xfrm rot="19890119">
            <a:off x="3577628" y="196194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neva"/>
                <a:cs typeface="Geneva"/>
              </a:rPr>
              <a:t>Slope = a</a:t>
            </a:r>
            <a:r>
              <a:rPr lang="en-US" sz="2000" baseline="-25000" dirty="0" smtClean="0">
                <a:latin typeface="Geneva"/>
                <a:cs typeface="Geneva"/>
              </a:rPr>
              <a:t>12</a:t>
            </a:r>
            <a:endParaRPr lang="en-US" sz="2000" baseline="-25000" dirty="0">
              <a:latin typeface="Geneva"/>
              <a:cs typeface="Geneva"/>
            </a:endParaRPr>
          </a:p>
        </p:txBody>
      </p:sp>
      <p:sp>
        <p:nvSpPr>
          <p:cNvPr id="31" name="TextBox 30"/>
          <p:cNvSpPr txBox="1"/>
          <p:nvPr/>
        </p:nvSpPr>
        <p:spPr>
          <a:xfrm rot="18146735">
            <a:off x="1618383" y="342806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eneva"/>
                <a:cs typeface="Geneva"/>
              </a:rPr>
              <a:t>Slope = a</a:t>
            </a:r>
            <a:r>
              <a:rPr lang="en-US" sz="1800" baseline="-25000" dirty="0" smtClean="0">
                <a:latin typeface="Geneva"/>
                <a:cs typeface="Geneva"/>
              </a:rPr>
              <a:t>11</a:t>
            </a:r>
            <a:endParaRPr lang="en-US" sz="1800" baseline="-25000" dirty="0">
              <a:latin typeface="Geneva"/>
              <a:cs typeface="Geneva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5800" y="1386071"/>
            <a:ext cx="6316134" cy="6350000"/>
          </a:xfrm>
          <a:custGeom>
            <a:avLst/>
            <a:gdLst>
              <a:gd name="connsiteX0" fmla="*/ 2997200 w 6316134"/>
              <a:gd name="connsiteY0" fmla="*/ 1845733 h 6350000"/>
              <a:gd name="connsiteX1" fmla="*/ 6316134 w 6316134"/>
              <a:gd name="connsiteY1" fmla="*/ 0 h 6350000"/>
              <a:gd name="connsiteX2" fmla="*/ 4284134 w 6316134"/>
              <a:gd name="connsiteY2" fmla="*/ 3945466 h 6350000"/>
              <a:gd name="connsiteX3" fmla="*/ 0 w 6316134"/>
              <a:gd name="connsiteY3" fmla="*/ 6350000 h 6350000"/>
              <a:gd name="connsiteX4" fmla="*/ 2997200 w 6316134"/>
              <a:gd name="connsiteY4" fmla="*/ 1845733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6134" h="6350000">
                <a:moveTo>
                  <a:pt x="2997200" y="1845733"/>
                </a:moveTo>
                <a:lnTo>
                  <a:pt x="6316134" y="0"/>
                </a:lnTo>
                <a:lnTo>
                  <a:pt x="4284134" y="3945466"/>
                </a:lnTo>
                <a:lnTo>
                  <a:pt x="0" y="6350000"/>
                </a:lnTo>
                <a:lnTo>
                  <a:pt x="2997200" y="1845733"/>
                </a:lnTo>
                <a:close/>
              </a:path>
            </a:pathLst>
          </a:custGeom>
          <a:solidFill>
            <a:srgbClr val="ADADEB">
              <a:alpha val="57000"/>
            </a:srgbClr>
          </a:solidFill>
          <a:ln w="1905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0" name="Straight Connector 19"/>
          <p:cNvCxnSpPr>
            <a:endCxn id="18" idx="2"/>
          </p:cNvCxnSpPr>
          <p:nvPr/>
        </p:nvCxnSpPr>
        <p:spPr bwMode="auto">
          <a:xfrm>
            <a:off x="3048000" y="4171604"/>
            <a:ext cx="1921934" cy="115993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790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1077218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Species interactions:</a:t>
            </a:r>
          </a:p>
        </p:txBody>
      </p:sp>
      <p:grpSp>
        <p:nvGrpSpPr>
          <p:cNvPr id="196614" name="Group 6"/>
          <p:cNvGrpSpPr>
            <a:grpSpLocks noChangeAspect="1"/>
          </p:cNvGrpSpPr>
          <p:nvPr/>
        </p:nvGrpSpPr>
        <p:grpSpPr bwMode="auto">
          <a:xfrm>
            <a:off x="3810000" y="407988"/>
            <a:ext cx="1066800" cy="1039812"/>
            <a:chOff x="1758" y="2400"/>
            <a:chExt cx="838" cy="816"/>
          </a:xfrm>
        </p:grpSpPr>
        <p:sp>
          <p:nvSpPr>
            <p:cNvPr id="196615" name="Oval 7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6" name="Text Box 8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196617" name="Arc 9"/>
          <p:cNvSpPr>
            <a:spLocks noChangeAspect="1"/>
          </p:cNvSpPr>
          <p:nvPr/>
        </p:nvSpPr>
        <p:spPr bwMode="auto">
          <a:xfrm rot="13419178">
            <a:off x="4038600" y="1322388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4114800" y="1881188"/>
            <a:ext cx="6858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11</a:t>
            </a:r>
          </a:p>
        </p:txBody>
      </p:sp>
      <p:grpSp>
        <p:nvGrpSpPr>
          <p:cNvPr id="196624" name="Group 16"/>
          <p:cNvGrpSpPr>
            <a:grpSpLocks/>
          </p:cNvGrpSpPr>
          <p:nvPr/>
        </p:nvGrpSpPr>
        <p:grpSpPr bwMode="auto">
          <a:xfrm>
            <a:off x="4851400" y="1144588"/>
            <a:ext cx="2921000" cy="1293812"/>
            <a:chOff x="3104" y="2672"/>
            <a:chExt cx="1840" cy="815"/>
          </a:xfrm>
        </p:grpSpPr>
        <p:sp>
          <p:nvSpPr>
            <p:cNvPr id="196625" name="Text Box 17"/>
            <p:cNvSpPr txBox="1">
              <a:spLocks noChangeArrowheads="1"/>
            </p:cNvSpPr>
            <p:nvPr/>
          </p:nvSpPr>
          <p:spPr bwMode="auto">
            <a:xfrm>
              <a:off x="3600" y="2832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12</a:t>
              </a:r>
            </a:p>
          </p:txBody>
        </p:sp>
        <p:sp>
          <p:nvSpPr>
            <p:cNvPr id="196626" name="Line 18"/>
            <p:cNvSpPr>
              <a:spLocks noChangeShapeType="1"/>
            </p:cNvSpPr>
            <p:nvPr/>
          </p:nvSpPr>
          <p:spPr bwMode="auto">
            <a:xfrm flipH="1" flipV="1">
              <a:off x="3104" y="2672"/>
              <a:ext cx="1200" cy="38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96627" name="Group 19"/>
            <p:cNvGrpSpPr>
              <a:grpSpLocks noChangeAspect="1"/>
            </p:cNvGrpSpPr>
            <p:nvPr/>
          </p:nvGrpSpPr>
          <p:grpSpPr bwMode="auto">
            <a:xfrm>
              <a:off x="4272" y="2832"/>
              <a:ext cx="672" cy="655"/>
              <a:chOff x="1758" y="2400"/>
              <a:chExt cx="838" cy="816"/>
            </a:xfrm>
          </p:grpSpPr>
          <p:sp>
            <p:nvSpPr>
              <p:cNvPr id="196628" name="Oval 20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9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</p:grpSp>
      </p:grp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7696200" y="76200"/>
            <a:ext cx="1371600" cy="118586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a</a:t>
            </a:r>
            <a:r>
              <a:rPr lang="en-US" baseline="-25000">
                <a:solidFill>
                  <a:srgbClr val="008000"/>
                </a:solidFill>
              </a:rPr>
              <a:t>ij</a:t>
            </a:r>
            <a:r>
              <a:rPr lang="en-US">
                <a:solidFill>
                  <a:srgbClr val="008000"/>
                </a:solidFill>
              </a:rPr>
              <a:t>&gt;0</a:t>
            </a:r>
          </a:p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ij</a:t>
            </a:r>
            <a:r>
              <a:rPr lang="en-US">
                <a:solidFill>
                  <a:srgbClr val="FF0000"/>
                </a:solidFill>
              </a:rPr>
              <a:t>&lt;0</a:t>
            </a: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3124200" y="1717675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13</a:t>
            </a:r>
          </a:p>
        </p:txBody>
      </p:sp>
      <p:grpSp>
        <p:nvGrpSpPr>
          <p:cNvPr id="196633" name="Group 25"/>
          <p:cNvGrpSpPr>
            <a:grpSpLocks noChangeAspect="1"/>
          </p:cNvGrpSpPr>
          <p:nvPr/>
        </p:nvGrpSpPr>
        <p:grpSpPr bwMode="auto">
          <a:xfrm>
            <a:off x="2057400" y="2008188"/>
            <a:ext cx="1066800" cy="1039812"/>
            <a:chOff x="1758" y="2400"/>
            <a:chExt cx="838" cy="816"/>
          </a:xfrm>
        </p:grpSpPr>
        <p:sp>
          <p:nvSpPr>
            <p:cNvPr id="196634" name="Oval 26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5" name="Text Box 27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</p:grpSp>
      <p:sp>
        <p:nvSpPr>
          <p:cNvPr id="196636" name="Line 28"/>
          <p:cNvSpPr>
            <a:spLocks noChangeShapeType="1"/>
          </p:cNvSpPr>
          <p:nvPr/>
        </p:nvSpPr>
        <p:spPr bwMode="auto">
          <a:xfrm flipV="1">
            <a:off x="2959100" y="1309688"/>
            <a:ext cx="99060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4876800" y="1017588"/>
            <a:ext cx="19050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54" name="Text Box 46"/>
          <p:cNvSpPr txBox="1">
            <a:spLocks noChangeArrowheads="1"/>
          </p:cNvSpPr>
          <p:nvPr/>
        </p:nvSpPr>
        <p:spPr bwMode="auto">
          <a:xfrm>
            <a:off x="2819400" y="1108075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31</a:t>
            </a:r>
          </a:p>
        </p:txBody>
      </p:sp>
      <p:sp>
        <p:nvSpPr>
          <p:cNvPr id="196655" name="Line 47"/>
          <p:cNvSpPr>
            <a:spLocks noChangeShapeType="1"/>
          </p:cNvSpPr>
          <p:nvPr/>
        </p:nvSpPr>
        <p:spPr bwMode="auto">
          <a:xfrm rot="-5400000" flipH="1" flipV="1">
            <a:off x="2940844" y="1112044"/>
            <a:ext cx="887412" cy="1003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6656" name="Group 48"/>
          <p:cNvGrpSpPr>
            <a:grpSpLocks noChangeAspect="1"/>
          </p:cNvGrpSpPr>
          <p:nvPr/>
        </p:nvGrpSpPr>
        <p:grpSpPr bwMode="auto">
          <a:xfrm>
            <a:off x="3657600" y="2590800"/>
            <a:ext cx="1066800" cy="1039813"/>
            <a:chOff x="1758" y="2400"/>
            <a:chExt cx="838" cy="816"/>
          </a:xfrm>
        </p:grpSpPr>
        <p:sp>
          <p:nvSpPr>
            <p:cNvPr id="196657" name="Oval 49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58" name="Text Box 50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sp>
        <p:nvSpPr>
          <p:cNvPr id="196659" name="Line 51"/>
          <p:cNvSpPr>
            <a:spLocks noChangeShapeType="1"/>
          </p:cNvSpPr>
          <p:nvPr/>
        </p:nvSpPr>
        <p:spPr bwMode="auto">
          <a:xfrm>
            <a:off x="3048000" y="27432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60" name="Line 52"/>
          <p:cNvSpPr>
            <a:spLocks noChangeShapeType="1"/>
          </p:cNvSpPr>
          <p:nvPr/>
        </p:nvSpPr>
        <p:spPr bwMode="auto">
          <a:xfrm rot="-10800000">
            <a:off x="2997200" y="28194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6661" name="Text Box 53"/>
          <p:cNvSpPr txBox="1">
            <a:spLocks noChangeArrowheads="1"/>
          </p:cNvSpPr>
          <p:nvPr/>
        </p:nvSpPr>
        <p:spPr bwMode="auto">
          <a:xfrm>
            <a:off x="5715000" y="838200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21</a:t>
            </a:r>
          </a:p>
        </p:txBody>
      </p:sp>
      <p:sp>
        <p:nvSpPr>
          <p:cNvPr id="196662" name="Arc 54"/>
          <p:cNvSpPr>
            <a:spLocks noChangeAspect="1"/>
          </p:cNvSpPr>
          <p:nvPr/>
        </p:nvSpPr>
        <p:spPr bwMode="auto">
          <a:xfrm rot="10368681">
            <a:off x="4394200" y="3225800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3" name="Text Box 55"/>
          <p:cNvSpPr txBox="1">
            <a:spLocks noChangeArrowheads="1"/>
          </p:cNvSpPr>
          <p:nvPr/>
        </p:nvSpPr>
        <p:spPr bwMode="auto">
          <a:xfrm>
            <a:off x="4953000" y="3581400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44</a:t>
            </a:r>
          </a:p>
        </p:txBody>
      </p:sp>
      <p:sp>
        <p:nvSpPr>
          <p:cNvPr id="196664" name="Text Box 56"/>
          <p:cNvSpPr txBox="1">
            <a:spLocks noChangeArrowheads="1"/>
          </p:cNvSpPr>
          <p:nvPr/>
        </p:nvSpPr>
        <p:spPr bwMode="auto">
          <a:xfrm>
            <a:off x="304800" y="4013200"/>
            <a:ext cx="8686800" cy="2870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What can you say about the interactions between these species?</a:t>
            </a:r>
          </a:p>
          <a:p>
            <a:pPr algn="l"/>
            <a:r>
              <a:rPr lang="en-US"/>
              <a:t>Which are interspecific competitors?</a:t>
            </a:r>
          </a:p>
          <a:p>
            <a:pPr algn="l"/>
            <a:r>
              <a:rPr lang="en-US"/>
              <a:t>Which are predator and prey?</a:t>
            </a:r>
          </a:p>
          <a:p>
            <a:pPr algn="l"/>
            <a:r>
              <a:rPr lang="en-US"/>
              <a:t>Which are mutualists? Which show self limitation? </a:t>
            </a:r>
          </a:p>
        </p:txBody>
      </p:sp>
      <p:graphicFrame>
        <p:nvGraphicFramePr>
          <p:cNvPr id="196665" name="Object 57"/>
          <p:cNvGraphicFramePr>
            <a:graphicFrameLocks noChangeAspect="1"/>
          </p:cNvGraphicFramePr>
          <p:nvPr/>
        </p:nvGraphicFramePr>
        <p:xfrm>
          <a:off x="381000" y="4159250"/>
          <a:ext cx="8512175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78" name="Equation" r:id="rId3" imgW="2882880" imgH="914400" progId="Equation.3">
                  <p:embed/>
                </p:oleObj>
              </mc:Choice>
              <mc:Fallback>
                <p:oleObj name="Equation" r:id="rId3" imgW="2882880" imgH="9144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59250"/>
                        <a:ext cx="8512175" cy="269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6669" name="Group 61"/>
          <p:cNvGrpSpPr>
            <a:grpSpLocks/>
          </p:cNvGrpSpPr>
          <p:nvPr/>
        </p:nvGrpSpPr>
        <p:grpSpPr bwMode="auto">
          <a:xfrm>
            <a:off x="7772400" y="4191000"/>
            <a:ext cx="457200" cy="381000"/>
            <a:chOff x="240" y="1776"/>
            <a:chExt cx="384" cy="480"/>
          </a:xfrm>
        </p:grpSpPr>
        <p:sp>
          <p:nvSpPr>
            <p:cNvPr id="196666" name="Line 58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668" name="Line 60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6670" name="Group 62"/>
          <p:cNvGrpSpPr>
            <a:grpSpLocks/>
          </p:cNvGrpSpPr>
          <p:nvPr/>
        </p:nvGrpSpPr>
        <p:grpSpPr bwMode="auto">
          <a:xfrm>
            <a:off x="5105400" y="4876800"/>
            <a:ext cx="457200" cy="381000"/>
            <a:chOff x="240" y="1776"/>
            <a:chExt cx="384" cy="480"/>
          </a:xfrm>
        </p:grpSpPr>
        <p:sp>
          <p:nvSpPr>
            <p:cNvPr id="196671" name="Line 63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672" name="Line 64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6673" name="Group 65"/>
          <p:cNvGrpSpPr>
            <a:grpSpLocks/>
          </p:cNvGrpSpPr>
          <p:nvPr/>
        </p:nvGrpSpPr>
        <p:grpSpPr bwMode="auto">
          <a:xfrm>
            <a:off x="6553200" y="5638800"/>
            <a:ext cx="457200" cy="381000"/>
            <a:chOff x="240" y="1776"/>
            <a:chExt cx="384" cy="480"/>
          </a:xfrm>
        </p:grpSpPr>
        <p:sp>
          <p:nvSpPr>
            <p:cNvPr id="196674" name="Line 66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675" name="Line 67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6680" name="Oval 72"/>
          <p:cNvSpPr>
            <a:spLocks noChangeArrowheads="1"/>
          </p:cNvSpPr>
          <p:nvPr/>
        </p:nvSpPr>
        <p:spPr bwMode="auto">
          <a:xfrm>
            <a:off x="6096000" y="4114800"/>
            <a:ext cx="990600" cy="6858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81" name="Oval 73"/>
          <p:cNvSpPr>
            <a:spLocks noChangeArrowheads="1"/>
          </p:cNvSpPr>
          <p:nvPr/>
        </p:nvSpPr>
        <p:spPr bwMode="auto">
          <a:xfrm>
            <a:off x="7620000" y="5486400"/>
            <a:ext cx="9906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82" name="Oval 74"/>
          <p:cNvSpPr>
            <a:spLocks noChangeArrowheads="1"/>
          </p:cNvSpPr>
          <p:nvPr/>
        </p:nvSpPr>
        <p:spPr bwMode="auto">
          <a:xfrm>
            <a:off x="3429000" y="5486400"/>
            <a:ext cx="990600" cy="6858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83" name="Oval 75"/>
          <p:cNvSpPr>
            <a:spLocks noChangeArrowheads="1"/>
          </p:cNvSpPr>
          <p:nvPr/>
        </p:nvSpPr>
        <p:spPr bwMode="auto">
          <a:xfrm>
            <a:off x="3505200" y="4724400"/>
            <a:ext cx="9906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84" name="Oval 76"/>
          <p:cNvSpPr>
            <a:spLocks noChangeArrowheads="1"/>
          </p:cNvSpPr>
          <p:nvPr/>
        </p:nvSpPr>
        <p:spPr bwMode="auto">
          <a:xfrm>
            <a:off x="4648200" y="4114800"/>
            <a:ext cx="990600" cy="685800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85" name="Oval 77"/>
          <p:cNvSpPr>
            <a:spLocks noChangeArrowheads="1"/>
          </p:cNvSpPr>
          <p:nvPr/>
        </p:nvSpPr>
        <p:spPr bwMode="auto">
          <a:xfrm>
            <a:off x="3352800" y="4038600"/>
            <a:ext cx="9906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6686" name="Group 78"/>
          <p:cNvGrpSpPr>
            <a:grpSpLocks/>
          </p:cNvGrpSpPr>
          <p:nvPr/>
        </p:nvGrpSpPr>
        <p:grpSpPr bwMode="auto">
          <a:xfrm>
            <a:off x="6477000" y="4953000"/>
            <a:ext cx="457200" cy="381000"/>
            <a:chOff x="240" y="1776"/>
            <a:chExt cx="384" cy="480"/>
          </a:xfrm>
        </p:grpSpPr>
        <p:sp>
          <p:nvSpPr>
            <p:cNvPr id="196687" name="Line 79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688" name="Line 80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6689" name="Group 81"/>
          <p:cNvGrpSpPr>
            <a:grpSpLocks/>
          </p:cNvGrpSpPr>
          <p:nvPr/>
        </p:nvGrpSpPr>
        <p:grpSpPr bwMode="auto">
          <a:xfrm>
            <a:off x="3733800" y="6248400"/>
            <a:ext cx="457200" cy="381000"/>
            <a:chOff x="240" y="1776"/>
            <a:chExt cx="384" cy="480"/>
          </a:xfrm>
        </p:grpSpPr>
        <p:sp>
          <p:nvSpPr>
            <p:cNvPr id="196690" name="Line 82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691" name="Line 83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6692" name="Group 84"/>
          <p:cNvGrpSpPr>
            <a:grpSpLocks/>
          </p:cNvGrpSpPr>
          <p:nvPr/>
        </p:nvGrpSpPr>
        <p:grpSpPr bwMode="auto">
          <a:xfrm>
            <a:off x="5105400" y="6324600"/>
            <a:ext cx="457200" cy="381000"/>
            <a:chOff x="240" y="1776"/>
            <a:chExt cx="384" cy="480"/>
          </a:xfrm>
        </p:grpSpPr>
        <p:sp>
          <p:nvSpPr>
            <p:cNvPr id="196693" name="Line 85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694" name="Line 86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6695" name="Group 87"/>
          <p:cNvGrpSpPr>
            <a:grpSpLocks/>
          </p:cNvGrpSpPr>
          <p:nvPr/>
        </p:nvGrpSpPr>
        <p:grpSpPr bwMode="auto">
          <a:xfrm>
            <a:off x="7924800" y="4953000"/>
            <a:ext cx="457200" cy="381000"/>
            <a:chOff x="240" y="1776"/>
            <a:chExt cx="384" cy="480"/>
          </a:xfrm>
        </p:grpSpPr>
        <p:sp>
          <p:nvSpPr>
            <p:cNvPr id="196696" name="Line 88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697" name="Line 89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6698" name="Group 90"/>
          <p:cNvGrpSpPr>
            <a:grpSpLocks/>
          </p:cNvGrpSpPr>
          <p:nvPr/>
        </p:nvGrpSpPr>
        <p:grpSpPr bwMode="auto">
          <a:xfrm>
            <a:off x="5029200" y="5562600"/>
            <a:ext cx="457200" cy="381000"/>
            <a:chOff x="240" y="1776"/>
            <a:chExt cx="384" cy="480"/>
          </a:xfrm>
        </p:grpSpPr>
        <p:sp>
          <p:nvSpPr>
            <p:cNvPr id="196699" name="Line 91"/>
            <p:cNvSpPr>
              <a:spLocks noChangeShapeType="1"/>
            </p:cNvSpPr>
            <p:nvPr/>
          </p:nvSpPr>
          <p:spPr bwMode="auto">
            <a:xfrm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6700" name="Line 92"/>
            <p:cNvSpPr>
              <a:spLocks noChangeShapeType="1"/>
            </p:cNvSpPr>
            <p:nvPr/>
          </p:nvSpPr>
          <p:spPr bwMode="auto">
            <a:xfrm flipH="1">
              <a:off x="240" y="1776"/>
              <a:ext cx="384" cy="48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6701" name="Oval 93"/>
          <p:cNvSpPr>
            <a:spLocks noChangeArrowheads="1"/>
          </p:cNvSpPr>
          <p:nvPr/>
        </p:nvSpPr>
        <p:spPr bwMode="auto">
          <a:xfrm>
            <a:off x="6299200" y="6159500"/>
            <a:ext cx="9906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02" name="Oval 94"/>
          <p:cNvSpPr>
            <a:spLocks noChangeArrowheads="1"/>
          </p:cNvSpPr>
          <p:nvPr/>
        </p:nvSpPr>
        <p:spPr bwMode="auto">
          <a:xfrm>
            <a:off x="7721600" y="6172200"/>
            <a:ext cx="9906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200400" y="2376487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4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2971800" y="2757487"/>
            <a:ext cx="685800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34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9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64" grpId="0" build="p"/>
      <p:bldP spid="196664" grpId="1" build="allAtOnce"/>
      <p:bldP spid="196680" grpId="0" animBg="1"/>
      <p:bldP spid="196681" grpId="0" animBg="1"/>
      <p:bldP spid="196682" grpId="0" animBg="1"/>
      <p:bldP spid="196683" grpId="0" animBg="1"/>
      <p:bldP spid="196684" grpId="0" animBg="1"/>
      <p:bldP spid="196685" grpId="0" animBg="1"/>
      <p:bldP spid="196701" grpId="0" animBg="1"/>
      <p:bldP spid="1967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Competition:</a:t>
            </a:r>
          </a:p>
        </p:txBody>
      </p:sp>
      <p:grpSp>
        <p:nvGrpSpPr>
          <p:cNvPr id="198678" name="Group 22"/>
          <p:cNvGrpSpPr>
            <a:grpSpLocks/>
          </p:cNvGrpSpPr>
          <p:nvPr/>
        </p:nvGrpSpPr>
        <p:grpSpPr bwMode="auto">
          <a:xfrm>
            <a:off x="609600" y="1628775"/>
            <a:ext cx="3962400" cy="2028825"/>
            <a:chOff x="1728" y="1266"/>
            <a:chExt cx="2496" cy="1278"/>
          </a:xfrm>
        </p:grpSpPr>
        <p:grpSp>
          <p:nvGrpSpPr>
            <p:cNvPr id="198661" name="Group 5"/>
            <p:cNvGrpSpPr>
              <a:grpSpLocks noChangeAspect="1"/>
            </p:cNvGrpSpPr>
            <p:nvPr/>
          </p:nvGrpSpPr>
          <p:grpSpPr bwMode="auto">
            <a:xfrm>
              <a:off x="1728" y="1322"/>
              <a:ext cx="672" cy="655"/>
              <a:chOff x="1758" y="2400"/>
              <a:chExt cx="838" cy="816"/>
            </a:xfrm>
          </p:grpSpPr>
          <p:sp>
            <p:nvSpPr>
              <p:cNvPr id="198662" name="Oval 6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63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1</a:t>
                </a:r>
              </a:p>
            </p:txBody>
          </p:sp>
        </p:grpSp>
        <p:sp>
          <p:nvSpPr>
            <p:cNvPr id="198664" name="Arc 8"/>
            <p:cNvSpPr>
              <a:spLocks noChangeAspect="1"/>
            </p:cNvSpPr>
            <p:nvPr/>
          </p:nvSpPr>
          <p:spPr bwMode="auto">
            <a:xfrm rot="13419178">
              <a:off x="1856" y="1881"/>
              <a:ext cx="43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855 w 43200"/>
                <a:gd name="T1" fmla="*/ 43187 h 43187"/>
                <a:gd name="T2" fmla="*/ 43200 w 43200"/>
                <a:gd name="T3" fmla="*/ 21600 h 43187"/>
                <a:gd name="T4" fmla="*/ 21600 w 43200"/>
                <a:gd name="T5" fmla="*/ 21600 h 4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87" stroke="0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2640" y="1602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12</a:t>
              </a:r>
            </a:p>
          </p:txBody>
        </p:sp>
        <p:sp>
          <p:nvSpPr>
            <p:cNvPr id="198666" name="Line 10"/>
            <p:cNvSpPr>
              <a:spLocks noChangeShapeType="1"/>
            </p:cNvSpPr>
            <p:nvPr/>
          </p:nvSpPr>
          <p:spPr bwMode="auto">
            <a:xfrm rot="20558298" flipH="1" flipV="1">
              <a:off x="2432" y="1553"/>
              <a:ext cx="848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98667" name="Group 11"/>
            <p:cNvGrpSpPr>
              <a:grpSpLocks noChangeAspect="1"/>
            </p:cNvGrpSpPr>
            <p:nvPr/>
          </p:nvGrpSpPr>
          <p:grpSpPr bwMode="auto">
            <a:xfrm>
              <a:off x="3312" y="1322"/>
              <a:ext cx="672" cy="655"/>
              <a:chOff x="1758" y="2400"/>
              <a:chExt cx="838" cy="816"/>
            </a:xfrm>
          </p:grpSpPr>
          <p:sp>
            <p:nvSpPr>
              <p:cNvPr id="198668" name="Oval 12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69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</p:grpSp>
        <p:sp>
          <p:nvSpPr>
            <p:cNvPr id="198670" name="Line 14"/>
            <p:cNvSpPr>
              <a:spLocks noChangeShapeType="1"/>
            </p:cNvSpPr>
            <p:nvPr/>
          </p:nvSpPr>
          <p:spPr bwMode="auto">
            <a:xfrm rot="20558298">
              <a:off x="2430" y="1460"/>
              <a:ext cx="86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2640" y="1266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21</a:t>
              </a:r>
            </a:p>
          </p:txBody>
        </p:sp>
        <p:sp>
          <p:nvSpPr>
            <p:cNvPr id="198673" name="Arc 17"/>
            <p:cNvSpPr>
              <a:spLocks noChangeAspect="1"/>
            </p:cNvSpPr>
            <p:nvPr/>
          </p:nvSpPr>
          <p:spPr bwMode="auto">
            <a:xfrm rot="13419178">
              <a:off x="3456" y="1881"/>
              <a:ext cx="432" cy="4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855 w 43200"/>
                <a:gd name="T1" fmla="*/ 43187 h 43187"/>
                <a:gd name="T2" fmla="*/ 43200 w 43200"/>
                <a:gd name="T3" fmla="*/ 21600 h 43187"/>
                <a:gd name="T4" fmla="*/ 21600 w 43200"/>
                <a:gd name="T5" fmla="*/ 21600 h 4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87" fill="none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87" stroke="0" extrusionOk="0">
                  <a:moveTo>
                    <a:pt x="20854" y="43187"/>
                  </a:moveTo>
                  <a:cubicBezTo>
                    <a:pt x="9222" y="42785"/>
                    <a:pt x="0" y="332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4" name="Text Box 18"/>
            <p:cNvSpPr txBox="1">
              <a:spLocks noChangeArrowheads="1"/>
            </p:cNvSpPr>
            <p:nvPr/>
          </p:nvSpPr>
          <p:spPr bwMode="auto">
            <a:xfrm>
              <a:off x="2112" y="2217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11</a:t>
              </a:r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792" y="2217"/>
              <a:ext cx="43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22</a:t>
              </a:r>
            </a:p>
          </p:txBody>
        </p:sp>
      </p:grp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0" y="4395788"/>
            <a:ext cx="8534400" cy="2462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>
                <a:latin typeface="Comic Sans MS"/>
                <a:cs typeface="Comic Sans MS"/>
              </a:rPr>
              <a:t>Alternate terminology:</a:t>
            </a:r>
          </a:p>
          <a:p>
            <a:pPr algn="l"/>
            <a:r>
              <a:rPr lang="en-US" dirty="0" smtClean="0">
                <a:latin typeface="Symbol" pitchFamily="18" charset="2"/>
              </a:rPr>
              <a:t>α</a:t>
            </a:r>
            <a:r>
              <a:rPr lang="en-US" baseline="-25000" dirty="0" err="1" smtClean="0"/>
              <a:t>ij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/</a:t>
            </a:r>
            <a:r>
              <a:rPr lang="en-US" dirty="0" err="1"/>
              <a:t>a</a:t>
            </a:r>
            <a:r>
              <a:rPr lang="en-US" baseline="-25000" dirty="0" err="1"/>
              <a:t>ii</a:t>
            </a:r>
            <a:r>
              <a:rPr lang="en-US" dirty="0"/>
              <a:t> , the effect of interspecific competition relative to the intraspecific effect (e.g., how many of species </a:t>
            </a:r>
            <a:r>
              <a:rPr lang="en-US" dirty="0" err="1"/>
              <a:t>i</a:t>
            </a:r>
            <a:r>
              <a:rPr lang="en-US" dirty="0"/>
              <a:t> does it take to have the same effect as 1 individual of species j?)</a:t>
            </a:r>
          </a:p>
        </p:txBody>
      </p:sp>
      <p:sp>
        <p:nvSpPr>
          <p:cNvPr id="198677" name="Text Box 21"/>
          <p:cNvSpPr txBox="1">
            <a:spLocks noChangeArrowheads="1"/>
          </p:cNvSpPr>
          <p:nvPr/>
        </p:nvSpPr>
        <p:spPr bwMode="auto">
          <a:xfrm>
            <a:off x="3581400" y="0"/>
            <a:ext cx="5715000" cy="1800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Arises when two organisms use the same </a:t>
            </a:r>
            <a:r>
              <a:rPr lang="en-US" i="1"/>
              <a:t>limited</a:t>
            </a:r>
            <a:r>
              <a:rPr lang="en-US"/>
              <a:t> resource, and deplete its availability</a:t>
            </a:r>
            <a:br>
              <a:rPr lang="en-US"/>
            </a:br>
            <a:r>
              <a:rPr lang="en-US"/>
              <a:t>(intra. vs. interspecific)</a:t>
            </a:r>
          </a:p>
        </p:txBody>
      </p:sp>
      <p:grpSp>
        <p:nvGrpSpPr>
          <p:cNvPr id="198701" name="Group 45"/>
          <p:cNvGrpSpPr>
            <a:grpSpLocks/>
          </p:cNvGrpSpPr>
          <p:nvPr/>
        </p:nvGrpSpPr>
        <p:grpSpPr bwMode="auto">
          <a:xfrm>
            <a:off x="4800600" y="2963863"/>
            <a:ext cx="3581400" cy="2141537"/>
            <a:chOff x="3168" y="1082"/>
            <a:chExt cx="2256" cy="1349"/>
          </a:xfrm>
        </p:grpSpPr>
        <p:grpSp>
          <p:nvGrpSpPr>
            <p:cNvPr id="198682" name="Group 26"/>
            <p:cNvGrpSpPr>
              <a:grpSpLocks noChangeAspect="1"/>
            </p:cNvGrpSpPr>
            <p:nvPr/>
          </p:nvGrpSpPr>
          <p:grpSpPr bwMode="auto">
            <a:xfrm>
              <a:off x="3168" y="1082"/>
              <a:ext cx="672" cy="655"/>
              <a:chOff x="1758" y="2400"/>
              <a:chExt cx="838" cy="816"/>
            </a:xfrm>
          </p:grpSpPr>
          <p:sp>
            <p:nvSpPr>
              <p:cNvPr id="198683" name="Oval 27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8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1</a:t>
                </a:r>
              </a:p>
            </p:txBody>
          </p:sp>
        </p:grpSp>
        <p:sp>
          <p:nvSpPr>
            <p:cNvPr id="198687" name="Line 31"/>
            <p:cNvSpPr>
              <a:spLocks noChangeShapeType="1"/>
            </p:cNvSpPr>
            <p:nvPr/>
          </p:nvSpPr>
          <p:spPr bwMode="auto">
            <a:xfrm rot="20558298" flipH="1">
              <a:off x="4526" y="1672"/>
              <a:ext cx="352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98688" name="Group 32"/>
            <p:cNvGrpSpPr>
              <a:grpSpLocks noChangeAspect="1"/>
            </p:cNvGrpSpPr>
            <p:nvPr/>
          </p:nvGrpSpPr>
          <p:grpSpPr bwMode="auto">
            <a:xfrm>
              <a:off x="4752" y="1082"/>
              <a:ext cx="672" cy="655"/>
              <a:chOff x="1758" y="2400"/>
              <a:chExt cx="838" cy="816"/>
            </a:xfrm>
          </p:grpSpPr>
          <p:sp>
            <p:nvSpPr>
              <p:cNvPr id="198689" name="Oval 33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90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2</a:t>
                </a:r>
              </a:p>
            </p:txBody>
          </p:sp>
        </p:grpSp>
        <p:sp>
          <p:nvSpPr>
            <p:cNvPr id="198691" name="Line 35"/>
            <p:cNvSpPr>
              <a:spLocks noChangeShapeType="1"/>
            </p:cNvSpPr>
            <p:nvPr/>
          </p:nvSpPr>
          <p:spPr bwMode="auto">
            <a:xfrm rot="20558298">
              <a:off x="3822" y="1604"/>
              <a:ext cx="210" cy="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98696" name="Group 40"/>
            <p:cNvGrpSpPr>
              <a:grpSpLocks noChangeAspect="1"/>
            </p:cNvGrpSpPr>
            <p:nvPr/>
          </p:nvGrpSpPr>
          <p:grpSpPr bwMode="auto">
            <a:xfrm>
              <a:off x="3984" y="1776"/>
              <a:ext cx="672" cy="655"/>
              <a:chOff x="1758" y="2400"/>
              <a:chExt cx="838" cy="816"/>
            </a:xfrm>
          </p:grpSpPr>
          <p:sp>
            <p:nvSpPr>
              <p:cNvPr id="198697" name="Oval 41"/>
              <p:cNvSpPr>
                <a:spLocks noChangeAspect="1" noChangeArrowheads="1"/>
              </p:cNvSpPr>
              <p:nvPr/>
            </p:nvSpPr>
            <p:spPr bwMode="auto">
              <a:xfrm>
                <a:off x="1776" y="2400"/>
                <a:ext cx="816" cy="81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98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1758" y="2670"/>
                <a:ext cx="83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R</a:t>
                </a:r>
              </a:p>
            </p:txBody>
          </p:sp>
        </p:grpSp>
        <p:sp>
          <p:nvSpPr>
            <p:cNvPr id="198699" name="Line 43"/>
            <p:cNvSpPr>
              <a:spLocks noChangeShapeType="1"/>
            </p:cNvSpPr>
            <p:nvPr/>
          </p:nvSpPr>
          <p:spPr bwMode="auto">
            <a:xfrm rot="1041702" flipV="1">
              <a:off x="4568" y="1536"/>
              <a:ext cx="178" cy="32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8700" name="Line 44"/>
            <p:cNvSpPr>
              <a:spLocks noChangeShapeType="1"/>
            </p:cNvSpPr>
            <p:nvPr/>
          </p:nvSpPr>
          <p:spPr bwMode="auto">
            <a:xfrm rot="-20558298" flipH="1" flipV="1">
              <a:off x="3792" y="1612"/>
              <a:ext cx="336" cy="11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8702" name="Line 46"/>
          <p:cNvSpPr>
            <a:spLocks noChangeShapeType="1"/>
          </p:cNvSpPr>
          <p:nvPr/>
        </p:nvSpPr>
        <p:spPr bwMode="auto">
          <a:xfrm flipH="1">
            <a:off x="5905500" y="3446463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8703" name="Line 47"/>
          <p:cNvSpPr>
            <a:spLocks noChangeShapeType="1"/>
          </p:cNvSpPr>
          <p:nvPr/>
        </p:nvSpPr>
        <p:spPr bwMode="auto">
          <a:xfrm>
            <a:off x="5905500" y="3344863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8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8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6" grpId="2" uiExpand="1" build="p"/>
      <p:bldP spid="198702" grpId="0" animBg="1"/>
      <p:bldP spid="198702" grpId="1" animBg="1"/>
      <p:bldP spid="198703" grpId="0" animBg="1"/>
      <p:bldP spid="19870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47625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579437"/>
          </a:xfrm>
          <a:prstGeom prst="rect">
            <a:avLst/>
          </a:prstGeom>
          <a:noFill/>
          <a:ln w="63500">
            <a:noFill/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3964AA"/>
                </a:solidFill>
              </a:rPr>
              <a:t>Competition:</a:t>
            </a:r>
          </a:p>
        </p:txBody>
      </p:sp>
      <p:grpSp>
        <p:nvGrpSpPr>
          <p:cNvPr id="197638" name="Group 6"/>
          <p:cNvGrpSpPr>
            <a:grpSpLocks noChangeAspect="1"/>
          </p:cNvGrpSpPr>
          <p:nvPr/>
        </p:nvGrpSpPr>
        <p:grpSpPr bwMode="auto">
          <a:xfrm>
            <a:off x="4114800" y="774700"/>
            <a:ext cx="1066800" cy="1039813"/>
            <a:chOff x="1758" y="2400"/>
            <a:chExt cx="838" cy="816"/>
          </a:xfrm>
        </p:grpSpPr>
        <p:sp>
          <p:nvSpPr>
            <p:cNvPr id="197639" name="Oval 7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0" name="Text Box 8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</p:grpSp>
      <p:sp>
        <p:nvSpPr>
          <p:cNvPr id="197641" name="Arc 9"/>
          <p:cNvSpPr>
            <a:spLocks noChangeAspect="1"/>
          </p:cNvSpPr>
          <p:nvPr/>
        </p:nvSpPr>
        <p:spPr bwMode="auto">
          <a:xfrm rot="13419178">
            <a:off x="4318000" y="1662113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5562600" y="1219200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12</a:t>
            </a:r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 rot="20558298" flipH="1" flipV="1">
            <a:off x="5232400" y="1141413"/>
            <a:ext cx="13462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7646" name="Group 14"/>
          <p:cNvGrpSpPr>
            <a:grpSpLocks noChangeAspect="1"/>
          </p:cNvGrpSpPr>
          <p:nvPr/>
        </p:nvGrpSpPr>
        <p:grpSpPr bwMode="auto">
          <a:xfrm>
            <a:off x="6629400" y="774700"/>
            <a:ext cx="1066800" cy="1039813"/>
            <a:chOff x="1758" y="2400"/>
            <a:chExt cx="838" cy="816"/>
          </a:xfrm>
        </p:grpSpPr>
        <p:sp>
          <p:nvSpPr>
            <p:cNvPr id="197647" name="Oval 15"/>
            <p:cNvSpPr>
              <a:spLocks noChangeAspect="1" noChangeArrowheads="1"/>
            </p:cNvSpPr>
            <p:nvPr/>
          </p:nvSpPr>
          <p:spPr bwMode="auto">
            <a:xfrm>
              <a:off x="1776" y="2400"/>
              <a:ext cx="816" cy="81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8" name="Text Box 16"/>
            <p:cNvSpPr txBox="1">
              <a:spLocks noChangeAspect="1" noChangeArrowheads="1"/>
            </p:cNvSpPr>
            <p:nvPr/>
          </p:nvSpPr>
          <p:spPr bwMode="auto">
            <a:xfrm>
              <a:off x="1758" y="2670"/>
              <a:ext cx="83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</p:grpSp>
      <p:sp>
        <p:nvSpPr>
          <p:cNvPr id="197655" name="Line 23"/>
          <p:cNvSpPr>
            <a:spLocks noChangeShapeType="1"/>
          </p:cNvSpPr>
          <p:nvPr/>
        </p:nvSpPr>
        <p:spPr bwMode="auto">
          <a:xfrm rot="20558298">
            <a:off x="5229225" y="993775"/>
            <a:ext cx="1371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562600" y="685800"/>
            <a:ext cx="6858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21</a:t>
            </a:r>
          </a:p>
        </p:txBody>
      </p:sp>
      <p:graphicFrame>
        <p:nvGraphicFramePr>
          <p:cNvPr id="197667" name="Object 35"/>
          <p:cNvGraphicFramePr>
            <a:graphicFrameLocks noChangeAspect="1"/>
          </p:cNvGraphicFramePr>
          <p:nvPr/>
        </p:nvGraphicFramePr>
        <p:xfrm>
          <a:off x="381000" y="3417888"/>
          <a:ext cx="6000750" cy="404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9" name="Equation" r:id="rId3" imgW="2031840" imgH="1371600" progId="Equation.3">
                  <p:embed/>
                </p:oleObj>
              </mc:Choice>
              <mc:Fallback>
                <p:oleObj name="Equation" r:id="rId3" imgW="2031840" imgH="13716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17888"/>
                        <a:ext cx="6000750" cy="404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700" name="Arc 68"/>
          <p:cNvSpPr>
            <a:spLocks noChangeAspect="1"/>
          </p:cNvSpPr>
          <p:nvPr/>
        </p:nvSpPr>
        <p:spPr bwMode="auto">
          <a:xfrm rot="13419178">
            <a:off x="6858000" y="1662113"/>
            <a:ext cx="685800" cy="685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855 w 43200"/>
              <a:gd name="T1" fmla="*/ 43187 h 43187"/>
              <a:gd name="T2" fmla="*/ 43200 w 43200"/>
              <a:gd name="T3" fmla="*/ 21600 h 43187"/>
              <a:gd name="T4" fmla="*/ 21600 w 43200"/>
              <a:gd name="T5" fmla="*/ 21600 h 4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187" fill="none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187" stroke="0" extrusionOk="0">
                <a:moveTo>
                  <a:pt x="20854" y="43187"/>
                </a:moveTo>
                <a:cubicBezTo>
                  <a:pt x="9222" y="42785"/>
                  <a:pt x="0" y="3323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701" name="Text Box 69"/>
          <p:cNvSpPr txBox="1">
            <a:spLocks noChangeArrowheads="1"/>
          </p:cNvSpPr>
          <p:nvPr/>
        </p:nvSpPr>
        <p:spPr bwMode="auto">
          <a:xfrm>
            <a:off x="4724400" y="2195513"/>
            <a:ext cx="6858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11</a:t>
            </a:r>
          </a:p>
        </p:txBody>
      </p:sp>
      <p:sp>
        <p:nvSpPr>
          <p:cNvPr id="197702" name="Text Box 70"/>
          <p:cNvSpPr txBox="1">
            <a:spLocks noChangeArrowheads="1"/>
          </p:cNvSpPr>
          <p:nvPr/>
        </p:nvSpPr>
        <p:spPr bwMode="auto">
          <a:xfrm>
            <a:off x="7391400" y="2195513"/>
            <a:ext cx="6858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1036</Words>
  <Application>Microsoft Macintosh PowerPoint</Application>
  <PresentationFormat>On-screen Show (4:3)</PresentationFormat>
  <Paragraphs>269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Equation</vt:lpstr>
      <vt:lpstr>MathType 6.0 Equation</vt:lpstr>
      <vt:lpstr>Ecology 8310 Population (and Community)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Classic studies of resource competition by Gause (1934, 1935)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now explain Gause’s results?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Georgia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Osenberg</dc:creator>
  <cp:keywords/>
  <dc:description/>
  <cp:lastModifiedBy>Craig Osenberg</cp:lastModifiedBy>
  <cp:revision>65</cp:revision>
  <dcterms:created xsi:type="dcterms:W3CDTF">2004-02-10T17:04:18Z</dcterms:created>
  <dcterms:modified xsi:type="dcterms:W3CDTF">2015-10-01T13:14:20Z</dcterms:modified>
  <cp:category/>
</cp:coreProperties>
</file>