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55" r:id="rId3"/>
    <p:sldId id="356" r:id="rId4"/>
    <p:sldId id="357" r:id="rId5"/>
    <p:sldId id="358" r:id="rId6"/>
    <p:sldId id="359" r:id="rId7"/>
    <p:sldId id="339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C09"/>
    <a:srgbClr val="BD0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32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822E-8C00-0545-865E-9A2E39CD8374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A21EB-591E-144E-AF05-295D2F63B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9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Foraging</a:t>
            </a:r>
            <a:r>
              <a:rPr lang="en-US" baseline="0" dirty="0" smtClean="0"/>
              <a:t> theory had it's hay-day in 1970's and early 80's.  Not common today, but the basis of the theory remains with us; engrained in how we model systems and think about consumer-resource interactions and spatial dynamics.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A21EB-591E-144E-AF05-295D2F63B5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9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5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0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1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8EE6-1AA3-7242-A466-3EB7572AAF8F}" type="datetimeFigureOut">
              <a:rPr lang="en-US" smtClean="0"/>
              <a:t>9/29/15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0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5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  <a:t>Ecology 8310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/>
                <a:cs typeface="Comic Sans MS"/>
              </a:rPr>
              <a:t>Population (and Community) Ecology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8990" y="3932980"/>
            <a:ext cx="7506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2" indent="-285750">
              <a:buFont typeface="Arial"/>
              <a:buChar char="•"/>
            </a:pPr>
            <a:r>
              <a:rPr lang="en-US" dirty="0" smtClean="0"/>
              <a:t>An aside…</a:t>
            </a:r>
            <a:endParaRPr lang="en-US" dirty="0" smtClean="0"/>
          </a:p>
          <a:p>
            <a:pPr marL="744538" lvl="3" indent="-285750">
              <a:buFont typeface="Arial"/>
              <a:buChar char="•"/>
            </a:pPr>
            <a:r>
              <a:rPr lang="en-US" dirty="0" smtClean="0"/>
              <a:t>Replication</a:t>
            </a:r>
            <a:r>
              <a:rPr lang="en-US" dirty="0"/>
              <a:t> </a:t>
            </a:r>
            <a:r>
              <a:rPr lang="en-US" dirty="0" smtClean="0"/>
              <a:t>(and pseudoreplication in ecology)</a:t>
            </a:r>
            <a:r>
              <a:rPr lang="en-US" i="1" dirty="0"/>
              <a:t> </a:t>
            </a:r>
            <a:r>
              <a:rPr lang="en-US" i="1" dirty="0" smtClean="0"/>
              <a:t>= </a:t>
            </a:r>
            <a:r>
              <a:rPr lang="en-US" dirty="0" smtClean="0"/>
              <a:t>n</a:t>
            </a:r>
            <a:r>
              <a:rPr lang="en-US" dirty="0" smtClean="0"/>
              <a:t>on-independence</a:t>
            </a:r>
          </a:p>
          <a:p>
            <a:pPr marL="744538" lvl="3" indent="-285750">
              <a:buFont typeface="Arial"/>
              <a:buChar char="•"/>
            </a:pPr>
            <a:r>
              <a:rPr lang="en-US" dirty="0" smtClean="0"/>
              <a:t>Comparative biology</a:t>
            </a:r>
          </a:p>
          <a:p>
            <a:pPr marL="744538" lvl="3" indent="-285750">
              <a:buFont typeface="Arial"/>
              <a:buChar char="•"/>
            </a:pPr>
            <a:r>
              <a:rPr lang="en-US" dirty="0" smtClean="0"/>
              <a:t>Independent contrasts</a:t>
            </a:r>
            <a:endParaRPr lang="en-US" dirty="0" smtClean="0"/>
          </a:p>
        </p:txBody>
      </p:sp>
      <p:pic>
        <p:nvPicPr>
          <p:cNvPr id="5" name="Picture 4" descr="C:\Users\osenberg\AppData\Local\Microsoft\Windows\Temporary Internet Files\Content.Outlook\GWG773IU\moua puta panora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2772"/>
            <a:ext cx="9144000" cy="631146"/>
          </a:xfrm>
          <a:prstGeom prst="rect">
            <a:avLst/>
          </a:prstGeom>
          <a:noFill/>
          <a:effectLst>
            <a:outerShdw blurRad="1524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0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Comic Sans MS" charset="0"/>
              </a:rPr>
              <a:t>N =8 ?</a:t>
            </a:r>
            <a:br>
              <a:rPr lang="en-US" sz="4000">
                <a:latin typeface="Comic Sans MS" charset="0"/>
              </a:rPr>
            </a:br>
            <a:r>
              <a:rPr lang="en-US" sz="4000">
                <a:latin typeface="Comic Sans MS" charset="0"/>
              </a:rPr>
              <a:t>Are they independent? 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08250"/>
            <a:ext cx="646906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029200" y="2667000"/>
            <a:ext cx="4114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charset="0"/>
              </a:rPr>
              <a:t>How did the 8 species arise?</a:t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>If Fig. 2, then n=8 </a:t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>(and df = 8-2 = 6)</a:t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endParaRPr lang="en-US">
              <a:solidFill>
                <a:schemeClr val="tx2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2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25"/>
            <a:ext cx="70104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But what if …  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29200" y="2438400"/>
            <a:ext cx="411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charset="0"/>
              </a:rPr>
              <a:t>then n is closer to 4 </a:t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>(and df = 2 , not 6)</a:t>
            </a:r>
          </a:p>
        </p:txBody>
      </p:sp>
    </p:spTree>
    <p:extLst>
      <p:ext uri="{BB962C8B-B14F-4D97-AF65-F5344CB8AC3E}">
        <p14:creationId xmlns:p14="http://schemas.microsoft.com/office/powerpoint/2010/main" val="55275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A worst case …  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16150"/>
            <a:ext cx="6477000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0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then …  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"/>
          <a:stretch>
            <a:fillRect/>
          </a:stretch>
        </p:blipFill>
        <p:spPr bwMode="auto">
          <a:xfrm>
            <a:off x="1524000" y="2667000"/>
            <a:ext cx="5943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7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2506663"/>
            <a:ext cx="6643687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92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" y="533400"/>
            <a:ext cx="8991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A solution …  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04800" y="1752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62000" y="24384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61963" indent="-461963">
              <a:buFontTx/>
              <a:buChar char="•"/>
            </a:pPr>
            <a:r>
              <a:rPr lang="en-US" sz="2800">
                <a:solidFill>
                  <a:schemeClr val="tx2"/>
                </a:solidFill>
                <a:latin typeface="Comic Sans MS" charset="0"/>
              </a:rPr>
              <a:t>assume evolution via Brownian motion</a:t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>if </a:t>
            </a:r>
            <a:r>
              <a:rPr lang="en-US" sz="2800" i="1">
                <a:solidFill>
                  <a:schemeClr val="tx2"/>
                </a:solidFill>
                <a:latin typeface="Comic Sans MS" charset="0"/>
              </a:rPr>
              <a:t>t</a:t>
            </a:r>
            <a:r>
              <a:rPr lang="en-US" sz="2800">
                <a:solidFill>
                  <a:schemeClr val="tx2"/>
                </a:solidFill>
                <a:latin typeface="Comic Sans MS" charset="0"/>
              </a:rPr>
              <a:t> (Felsenstein uses </a:t>
            </a:r>
            <a:r>
              <a:rPr lang="en-US" sz="2800" i="1">
                <a:solidFill>
                  <a:schemeClr val="tx2"/>
                </a:solidFill>
                <a:latin typeface="Comic Sans MS" charset="0"/>
              </a:rPr>
              <a:t>v</a:t>
            </a:r>
            <a:r>
              <a:rPr lang="en-US" sz="2800">
                <a:solidFill>
                  <a:schemeClr val="tx2"/>
                </a:solidFill>
                <a:latin typeface="Comic Sans MS" charset="0"/>
              </a:rPr>
              <a:t>) time units since divergence, then variance is proportional to time</a:t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>seek independent contrasts of X and Y</a:t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>(changes in X and Y and their variances): </a:t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 sz="2800">
                <a:solidFill>
                  <a:schemeClr val="tx2"/>
                </a:solidFill>
                <a:latin typeface="Comic Sans MS" charset="0"/>
              </a:rPr>
            </a:br>
            <a:r>
              <a:rPr lang="en-US" sz="2800">
                <a:solidFill>
                  <a:schemeClr val="tx2"/>
                </a:solidFill>
                <a:latin typeface="Comic Sans MS" charset="0"/>
              </a:rPr>
              <a:t>e.g., X</a:t>
            </a:r>
            <a:r>
              <a:rPr lang="en-US" sz="2800" baseline="-25000">
                <a:solidFill>
                  <a:schemeClr val="tx2"/>
                </a:solidFill>
                <a:latin typeface="Comic Sans MS" charset="0"/>
              </a:rPr>
              <a:t>1</a:t>
            </a:r>
            <a:r>
              <a:rPr lang="en-US" sz="2800">
                <a:solidFill>
                  <a:schemeClr val="tx2"/>
                </a:solidFill>
                <a:latin typeface="Comic Sans MS" charset="0"/>
              </a:rPr>
              <a:t>-X</a:t>
            </a:r>
            <a:r>
              <a:rPr lang="en-US" sz="2800" baseline="-25000">
                <a:solidFill>
                  <a:schemeClr val="tx2"/>
                </a:solidFill>
                <a:latin typeface="Comic Sans MS" charset="0"/>
              </a:rPr>
              <a:t>2</a:t>
            </a:r>
            <a:r>
              <a:rPr lang="en-US" sz="2800">
                <a:solidFill>
                  <a:schemeClr val="tx2"/>
                </a:solidFill>
                <a:latin typeface="Comic Sans MS" charset="0"/>
              </a:rPr>
              <a:t> vs. Y</a:t>
            </a:r>
            <a:r>
              <a:rPr lang="en-US" sz="2800" baseline="-25000">
                <a:solidFill>
                  <a:schemeClr val="tx2"/>
                </a:solidFill>
                <a:latin typeface="Comic Sans MS" charset="0"/>
              </a:rPr>
              <a:t>1</a:t>
            </a:r>
            <a:r>
              <a:rPr lang="en-US" sz="2800">
                <a:solidFill>
                  <a:schemeClr val="tx2"/>
                </a:solidFill>
                <a:latin typeface="Comic Sans MS" charset="0"/>
              </a:rPr>
              <a:t>-Y</a:t>
            </a:r>
            <a:r>
              <a:rPr lang="en-US" sz="2800" baseline="-25000">
                <a:solidFill>
                  <a:schemeClr val="tx2"/>
                </a:solidFill>
                <a:latin typeface="Comic Sans MS" charset="0"/>
              </a:rPr>
              <a:t>2</a:t>
            </a:r>
            <a:r>
              <a:rPr lang="en-US" sz="2800">
                <a:solidFill>
                  <a:schemeClr val="tx2"/>
                </a:solidFill>
                <a:latin typeface="Comic Sans MS" charset="0"/>
              </a:rPr>
              <a:t> (does an increase in X during evolution imply an increase in Y?)</a:t>
            </a:r>
          </a:p>
        </p:txBody>
      </p:sp>
    </p:spTree>
    <p:extLst>
      <p:ext uri="{BB962C8B-B14F-4D97-AF65-F5344CB8AC3E}">
        <p14:creationId xmlns:p14="http://schemas.microsoft.com/office/powerpoint/2010/main" val="299263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A simple example …  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67818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2960688"/>
            <a:ext cx="381000" cy="533400"/>
            <a:chOff x="1536" y="1872"/>
            <a:chExt cx="240" cy="336"/>
          </a:xfrm>
        </p:grpSpPr>
        <p:sp>
          <p:nvSpPr>
            <p:cNvPr id="9241" name="Line 8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830513" y="2960688"/>
            <a:ext cx="381000" cy="533400"/>
            <a:chOff x="1536" y="1872"/>
            <a:chExt cx="240" cy="336"/>
          </a:xfrm>
        </p:grpSpPr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27425" y="2960688"/>
            <a:ext cx="381000" cy="533400"/>
            <a:chOff x="1536" y="1872"/>
            <a:chExt cx="240" cy="336"/>
          </a:xfrm>
        </p:grpSpPr>
        <p:sp>
          <p:nvSpPr>
            <p:cNvPr id="9237" name="Line 15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6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224338" y="2960688"/>
            <a:ext cx="381000" cy="533400"/>
            <a:chOff x="1536" y="1872"/>
            <a:chExt cx="240" cy="336"/>
          </a:xfrm>
        </p:grpSpPr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20" name="Rectangle 20"/>
          <p:cNvSpPr>
            <a:spLocks noChangeArrowheads="1"/>
          </p:cNvSpPr>
          <p:nvPr/>
        </p:nvSpPr>
        <p:spPr bwMode="auto">
          <a:xfrm>
            <a:off x="5257800" y="3124200"/>
            <a:ext cx="4267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>
                <a:solidFill>
                  <a:schemeClr val="accent2"/>
                </a:solidFill>
                <a:latin typeface="Comic Sans MS" charset="0"/>
              </a:rPr>
              <a:t>4 ind. contrasts with term. taxa</a:t>
            </a:r>
            <a:br>
              <a:rPr lang="en-US" sz="2000">
                <a:solidFill>
                  <a:schemeClr val="accent2"/>
                </a:solidFill>
                <a:latin typeface="Comic Sans MS" charset="0"/>
              </a:rPr>
            </a:br>
            <a:r>
              <a:rPr lang="en-US" sz="2000">
                <a:solidFill>
                  <a:schemeClr val="accent2"/>
                </a:solidFill>
                <a:latin typeface="Comic Sans MS" charset="0"/>
              </a:rPr>
              <a:t/>
            </a:r>
            <a:br>
              <a:rPr lang="en-US" sz="2000">
                <a:solidFill>
                  <a:schemeClr val="accent2"/>
                </a:solidFill>
                <a:latin typeface="Comic Sans MS" charset="0"/>
              </a:rPr>
            </a:br>
            <a:r>
              <a:rPr lang="en-US" sz="2000">
                <a:solidFill>
                  <a:srgbClr val="CC0000"/>
                </a:solidFill>
                <a:latin typeface="Comic Sans MS" charset="0"/>
              </a:rPr>
              <a:t>2 contrasts among ancestors</a:t>
            </a:r>
            <a:br>
              <a:rPr lang="en-US" sz="2000">
                <a:solidFill>
                  <a:srgbClr val="CC0000"/>
                </a:solidFill>
                <a:latin typeface="Comic Sans MS" charset="0"/>
              </a:rPr>
            </a:br>
            <a:r>
              <a:rPr lang="en-US" sz="2000">
                <a:solidFill>
                  <a:schemeClr val="accent2"/>
                </a:solidFill>
                <a:latin typeface="Comic Sans MS" charset="0"/>
              </a:rPr>
              <a:t/>
            </a:r>
            <a:br>
              <a:rPr lang="en-US" sz="2000">
                <a:solidFill>
                  <a:schemeClr val="accent2"/>
                </a:solidFill>
                <a:latin typeface="Comic Sans MS" charset="0"/>
              </a:rPr>
            </a:br>
            <a:r>
              <a:rPr lang="en-US" sz="2000">
                <a:solidFill>
                  <a:schemeClr val="accent1"/>
                </a:solidFill>
                <a:latin typeface="Comic Sans MS" charset="0"/>
              </a:rPr>
              <a:t>1 contrast among deeper anc.</a:t>
            </a:r>
            <a:br>
              <a:rPr lang="en-US" sz="2000">
                <a:solidFill>
                  <a:schemeClr val="accent1"/>
                </a:solidFill>
                <a:latin typeface="Comic Sans MS" charset="0"/>
              </a:rPr>
            </a:br>
            <a:r>
              <a:rPr lang="en-US" sz="2000">
                <a:solidFill>
                  <a:schemeClr val="accent2"/>
                </a:solidFill>
                <a:latin typeface="Comic Sans MS" charset="0"/>
              </a:rPr>
              <a:t/>
            </a:r>
            <a:br>
              <a:rPr lang="en-US" sz="2000">
                <a:solidFill>
                  <a:schemeClr val="accent2"/>
                </a:solidFill>
                <a:latin typeface="Comic Sans MS" charset="0"/>
              </a:rPr>
            </a:br>
            <a:r>
              <a:rPr lang="en-US">
                <a:latin typeface="Comic Sans MS" charset="0"/>
              </a:rPr>
              <a:t>… 7 contrasts (n-1)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286000" y="3505200"/>
            <a:ext cx="685800" cy="696913"/>
            <a:chOff x="1440" y="2208"/>
            <a:chExt cx="432" cy="439"/>
          </a:xfrm>
        </p:grpSpPr>
        <p:sp>
          <p:nvSpPr>
            <p:cNvPr id="9233" name="Line 22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3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690938" y="3516313"/>
            <a:ext cx="685800" cy="696912"/>
            <a:chOff x="1440" y="2208"/>
            <a:chExt cx="432" cy="439"/>
          </a:xfrm>
        </p:grpSpPr>
        <p:sp>
          <p:nvSpPr>
            <p:cNvPr id="9231" name="Line 26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7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667000" y="4191000"/>
            <a:ext cx="1371600" cy="849313"/>
            <a:chOff x="1680" y="2640"/>
            <a:chExt cx="864" cy="535"/>
          </a:xfrm>
        </p:grpSpPr>
        <p:sp>
          <p:nvSpPr>
            <p:cNvPr id="9229" name="Line 29"/>
            <p:cNvSpPr>
              <a:spLocks noChangeShapeType="1"/>
            </p:cNvSpPr>
            <p:nvPr/>
          </p:nvSpPr>
          <p:spPr bwMode="auto">
            <a:xfrm flipH="1" flipV="1">
              <a:off x="1680" y="2640"/>
              <a:ext cx="484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30"/>
            <p:cNvSpPr>
              <a:spLocks noChangeShapeType="1"/>
            </p:cNvSpPr>
            <p:nvPr/>
          </p:nvSpPr>
          <p:spPr bwMode="auto">
            <a:xfrm flipV="1">
              <a:off x="2164" y="2640"/>
              <a:ext cx="380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258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The challenges …  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67818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133600" y="2960688"/>
            <a:ext cx="381000" cy="533400"/>
            <a:chOff x="1536" y="1872"/>
            <a:chExt cx="240" cy="336"/>
          </a:xfrm>
        </p:grpSpPr>
        <p:sp>
          <p:nvSpPr>
            <p:cNvPr id="10265" name="Line 6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7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8"/>
          <p:cNvGrpSpPr>
            <a:grpSpLocks/>
          </p:cNvGrpSpPr>
          <p:nvPr/>
        </p:nvGrpSpPr>
        <p:grpSpPr bwMode="auto">
          <a:xfrm>
            <a:off x="2830513" y="2960688"/>
            <a:ext cx="381000" cy="533400"/>
            <a:chOff x="1536" y="1872"/>
            <a:chExt cx="240" cy="336"/>
          </a:xfrm>
        </p:grpSpPr>
        <p:sp>
          <p:nvSpPr>
            <p:cNvPr id="10263" name="Line 9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10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7" name="Group 11"/>
          <p:cNvGrpSpPr>
            <a:grpSpLocks/>
          </p:cNvGrpSpPr>
          <p:nvPr/>
        </p:nvGrpSpPr>
        <p:grpSpPr bwMode="auto">
          <a:xfrm>
            <a:off x="3527425" y="2960688"/>
            <a:ext cx="381000" cy="533400"/>
            <a:chOff x="1536" y="1872"/>
            <a:chExt cx="240" cy="336"/>
          </a:xfrm>
        </p:grpSpPr>
        <p:sp>
          <p:nvSpPr>
            <p:cNvPr id="10261" name="Line 12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4224338" y="2960688"/>
            <a:ext cx="381000" cy="533400"/>
            <a:chOff x="1536" y="1872"/>
            <a:chExt cx="240" cy="336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4724400" y="3200400"/>
            <a:ext cx="4648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31775" indent="-231775">
              <a:buFontTx/>
              <a:buChar char="•"/>
            </a:pPr>
            <a:r>
              <a:rPr lang="en-US" sz="2000">
                <a:latin typeface="Comic Sans MS" charset="0"/>
              </a:rPr>
              <a:t>Need: </a:t>
            </a:r>
            <a:br>
              <a:rPr lang="en-US" sz="20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>…a phylogeny</a:t>
            </a:r>
            <a:br>
              <a:rPr lang="en-US" sz="20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>…to reconstruct ancestral states</a:t>
            </a:r>
            <a:br>
              <a:rPr lang="en-US" sz="20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>…variances of these estimates</a:t>
            </a:r>
            <a:br>
              <a:rPr lang="en-US" sz="20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/>
            </a:r>
            <a:br>
              <a:rPr lang="en-US" sz="2000">
                <a:latin typeface="Comic Sans MS" charset="0"/>
              </a:rPr>
            </a:br>
            <a:r>
              <a:rPr lang="en-US" sz="2000">
                <a:latin typeface="Comic Sans MS" charset="0"/>
              </a:rPr>
              <a:t>Requires a model of evolution (e.g., Brownian motion)</a:t>
            </a:r>
            <a:endParaRPr lang="en-US">
              <a:latin typeface="Comic Sans MS" charset="0"/>
            </a:endParaRPr>
          </a:p>
        </p:txBody>
      </p:sp>
      <p:grpSp>
        <p:nvGrpSpPr>
          <p:cNvPr id="10250" name="Group 18"/>
          <p:cNvGrpSpPr>
            <a:grpSpLocks/>
          </p:cNvGrpSpPr>
          <p:nvPr/>
        </p:nvGrpSpPr>
        <p:grpSpPr bwMode="auto">
          <a:xfrm>
            <a:off x="2286000" y="3505200"/>
            <a:ext cx="685800" cy="696913"/>
            <a:chOff x="1440" y="2208"/>
            <a:chExt cx="432" cy="439"/>
          </a:xfrm>
        </p:grpSpPr>
        <p:sp>
          <p:nvSpPr>
            <p:cNvPr id="10257" name="Line 19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20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1" name="Group 21"/>
          <p:cNvGrpSpPr>
            <a:grpSpLocks/>
          </p:cNvGrpSpPr>
          <p:nvPr/>
        </p:nvGrpSpPr>
        <p:grpSpPr bwMode="auto">
          <a:xfrm>
            <a:off x="3690938" y="3516313"/>
            <a:ext cx="685800" cy="696912"/>
            <a:chOff x="1440" y="2208"/>
            <a:chExt cx="432" cy="439"/>
          </a:xfrm>
        </p:grpSpPr>
        <p:sp>
          <p:nvSpPr>
            <p:cNvPr id="10255" name="Line 22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3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2" name="Group 24"/>
          <p:cNvGrpSpPr>
            <a:grpSpLocks/>
          </p:cNvGrpSpPr>
          <p:nvPr/>
        </p:nvGrpSpPr>
        <p:grpSpPr bwMode="auto">
          <a:xfrm>
            <a:off x="2667000" y="4191000"/>
            <a:ext cx="1371600" cy="849313"/>
            <a:chOff x="1680" y="2640"/>
            <a:chExt cx="864" cy="535"/>
          </a:xfrm>
        </p:grpSpPr>
        <p:sp>
          <p:nvSpPr>
            <p:cNvPr id="10253" name="Line 25"/>
            <p:cNvSpPr>
              <a:spLocks noChangeShapeType="1"/>
            </p:cNvSpPr>
            <p:nvPr/>
          </p:nvSpPr>
          <p:spPr bwMode="auto">
            <a:xfrm flipH="1" flipV="1">
              <a:off x="1680" y="2640"/>
              <a:ext cx="484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26"/>
            <p:cNvSpPr>
              <a:spLocks noChangeShapeType="1"/>
            </p:cNvSpPr>
            <p:nvPr/>
          </p:nvSpPr>
          <p:spPr bwMode="auto">
            <a:xfrm flipV="1">
              <a:off x="2164" y="2640"/>
              <a:ext cx="380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8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7552" y="2774021"/>
            <a:ext cx="3391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On to </a:t>
            </a:r>
            <a:r>
              <a:rPr lang="en-US" sz="2400" dirty="0" err="1" smtClean="0">
                <a:solidFill>
                  <a:schemeClr val="tx2"/>
                </a:solidFill>
              </a:rPr>
              <a:t>Sibly</a:t>
            </a:r>
            <a:r>
              <a:rPr lang="en-US" sz="2400" dirty="0" smtClean="0">
                <a:solidFill>
                  <a:schemeClr val="tx2"/>
                </a:solidFill>
              </a:rPr>
              <a:t> et al. </a:t>
            </a:r>
            <a:r>
              <a:rPr lang="en-US" sz="2400" dirty="0" smtClean="0">
                <a:solidFill>
                  <a:schemeClr val="tx2"/>
                </a:solidFill>
              </a:rPr>
              <a:t>(2012)</a:t>
            </a:r>
            <a:r>
              <a:rPr lang="en-US" sz="2400" dirty="0" smtClean="0">
                <a:solidFill>
                  <a:schemeClr val="tx2"/>
                </a:solidFill>
              </a:rPr>
              <a:t> …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1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800"/>
            <a:ext cx="9144000" cy="294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0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" y="685800"/>
            <a:ext cx="8991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omic Sans MS" charset="0"/>
              </a:rPr>
              <a:t>Pseudoreplication</a:t>
            </a:r>
            <a:endParaRPr lang="en-US" dirty="0">
              <a:latin typeface="Comic Sans MS" charset="0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0824" y="2943412"/>
            <a:ext cx="6828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Non-independence among replicates, usually due to "spatial" correlation: e.g.,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41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69" y="627536"/>
            <a:ext cx="7675082" cy="5707529"/>
          </a:xfrm>
          <a:prstGeom prst="rect">
            <a:avLst/>
          </a:prstGeom>
          <a:scene3d>
            <a:camera prst="orthographicFront">
              <a:rot lat="0" lon="180000" rev="0"/>
            </a:camera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8030883" y="1284941"/>
            <a:ext cx="82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8932" y="1780984"/>
            <a:ext cx="82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6863" y="2247145"/>
            <a:ext cx="82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5685" y="2937421"/>
            <a:ext cx="1663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Luck of the draw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4731" y="3284054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Nonrandom assignment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7721" y="3959389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Chamber effect confounds </a:t>
            </a:r>
            <a:r>
              <a:rPr lang="en-US" sz="1400" dirty="0" err="1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ttt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70" y="4754252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"</a:t>
            </a:r>
            <a:r>
              <a:rPr lang="en-US" sz="1400" dirty="0" err="1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Plumbing"effect</a:t>
            </a:r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 confounds </a:t>
            </a:r>
            <a:r>
              <a:rPr lang="en-US" sz="1400" dirty="0" err="1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ttt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0829" y="5411656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Often converted to B-2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58340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8894" y="2774021"/>
            <a:ext cx="6909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Hurlbert's</a:t>
            </a:r>
            <a:r>
              <a:rPr lang="en-US" sz="2400" dirty="0" smtClean="0">
                <a:solidFill>
                  <a:schemeClr val="tx2"/>
                </a:solidFill>
              </a:rPr>
              <a:t> paper t</a:t>
            </a:r>
            <a:r>
              <a:rPr lang="en-US" sz="2400" dirty="0" smtClean="0">
                <a:solidFill>
                  <a:schemeClr val="tx2"/>
                </a:solidFill>
              </a:rPr>
              <a:t>ransformed experimental ecology …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(similar issues exist in other context)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0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0583" y="2774021"/>
            <a:ext cx="2765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Comparative biology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0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041400"/>
            <a:ext cx="56769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6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711200"/>
            <a:ext cx="9448800" cy="1676400"/>
          </a:xfrm>
        </p:spPr>
        <p:txBody>
          <a:bodyPr/>
          <a:lstStyle/>
          <a:p>
            <a:r>
              <a:rPr lang="en-US">
                <a:latin typeface="Comic Sans MS" charset="0"/>
              </a:rPr>
              <a:t>Pseudoreplication in comparative biology</a:t>
            </a:r>
            <a:endParaRPr lang="en-US" sz="3200">
              <a:latin typeface="Comic Sans MS" charset="0"/>
            </a:endParaRP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304800" y="2943413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521075"/>
            <a:ext cx="82581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32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omic Sans MS" charset="0"/>
              </a:rPr>
              <a:t>The </a:t>
            </a:r>
            <a:r>
              <a:rPr lang="en-US" sz="4000" dirty="0" smtClean="0">
                <a:latin typeface="Comic Sans MS" charset="0"/>
              </a:rPr>
              <a:t>basic </a:t>
            </a:r>
            <a:r>
              <a:rPr lang="en-US" sz="4000" dirty="0">
                <a:latin typeface="Comic Sans MS" charset="0"/>
              </a:rPr>
              <a:t>issue:</a:t>
            </a:r>
            <a:br>
              <a:rPr lang="en-US" sz="4000" dirty="0">
                <a:latin typeface="Comic Sans MS" charset="0"/>
              </a:rPr>
            </a:br>
            <a:r>
              <a:rPr lang="en-US" sz="2800" dirty="0">
                <a:latin typeface="Comic Sans MS" charset="0"/>
              </a:rPr>
              <a:t>do two traits X and Y evolve together (are they  </a:t>
            </a:r>
            <a:r>
              <a:rPr lang="ja-JP" altLang="en-US" sz="2800" dirty="0">
                <a:latin typeface="Comic Sans MS" charset="0"/>
              </a:rPr>
              <a:t>“</a:t>
            </a:r>
            <a:r>
              <a:rPr lang="en-US" sz="2800" dirty="0">
                <a:latin typeface="Comic Sans MS" charset="0"/>
              </a:rPr>
              <a:t>correlated</a:t>
            </a:r>
            <a:r>
              <a:rPr lang="ja-JP" altLang="en-US" sz="2800" dirty="0">
                <a:latin typeface="Comic Sans MS" charset="0"/>
              </a:rPr>
              <a:t>”</a:t>
            </a:r>
            <a:r>
              <a:rPr lang="en-US" sz="2800" dirty="0">
                <a:latin typeface="Comic Sans MS" charset="0"/>
              </a:rPr>
              <a:t> across species)?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5951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73152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952" name="Rectangle 64"/>
          <p:cNvSpPr>
            <a:spLocks noChangeArrowheads="1"/>
          </p:cNvSpPr>
          <p:nvPr/>
        </p:nvSpPr>
        <p:spPr bwMode="auto">
          <a:xfrm>
            <a:off x="5029200" y="2438400"/>
            <a:ext cx="411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Comic Sans MS" charset="0"/>
              </a:rPr>
              <a:t>What is the sample size:</a:t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>80 (8 spp x 10 ind)?</a:t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/>
            </a:r>
            <a:br>
              <a:rPr lang="en-US">
                <a:solidFill>
                  <a:schemeClr val="tx2"/>
                </a:solidFill>
                <a:latin typeface="Comic Sans MS" charset="0"/>
              </a:rPr>
            </a:br>
            <a:r>
              <a:rPr lang="en-US">
                <a:solidFill>
                  <a:schemeClr val="tx2"/>
                </a:solidFill>
                <a:latin typeface="Comic Sans MS" charset="0"/>
              </a:rPr>
              <a:t>Something else?</a:t>
            </a:r>
          </a:p>
        </p:txBody>
      </p:sp>
    </p:spTree>
    <p:extLst>
      <p:ext uri="{BB962C8B-B14F-4D97-AF65-F5344CB8AC3E}">
        <p14:creationId xmlns:p14="http://schemas.microsoft.com/office/powerpoint/2010/main" val="134454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6642</TotalTime>
  <Words>204</Words>
  <Application>Microsoft Macintosh PowerPoint</Application>
  <PresentationFormat>On-screen Show (4:3)</PresentationFormat>
  <Paragraphs>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Ecology 8310 Population (and Community) Ecology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Pseudoreplication in comparative biology</vt:lpstr>
      <vt:lpstr>The basic issue: do two traits X and Y evolve together (are they  “correlated” across species)?</vt:lpstr>
      <vt:lpstr>N =8 ? Are they independent? </vt:lpstr>
      <vt:lpstr>But what if …  </vt:lpstr>
      <vt:lpstr>A worst case …  </vt:lpstr>
      <vt:lpstr>then …  </vt:lpstr>
      <vt:lpstr>A solution …  </vt:lpstr>
      <vt:lpstr>A simple example …  </vt:lpstr>
      <vt:lpstr>The challenges …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Osenberg</dc:creator>
  <cp:lastModifiedBy>Craig Osenberg</cp:lastModifiedBy>
  <cp:revision>129</cp:revision>
  <dcterms:created xsi:type="dcterms:W3CDTF">2015-08-17T13:22:14Z</dcterms:created>
  <dcterms:modified xsi:type="dcterms:W3CDTF">2015-09-29T12:56:27Z</dcterms:modified>
</cp:coreProperties>
</file>