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notesSlides/notesSlide8.xml" ContentType="application/vnd.openxmlformats-officedocument.presentationml.notesSlide+xml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338" r:id="rId3"/>
    <p:sldId id="340" r:id="rId4"/>
    <p:sldId id="352" r:id="rId5"/>
    <p:sldId id="336" r:id="rId6"/>
    <p:sldId id="341" r:id="rId7"/>
    <p:sldId id="354" r:id="rId8"/>
    <p:sldId id="353" r:id="rId9"/>
    <p:sldId id="356" r:id="rId10"/>
    <p:sldId id="357" r:id="rId11"/>
    <p:sldId id="358" r:id="rId12"/>
    <p:sldId id="360" r:id="rId13"/>
    <p:sldId id="350" r:id="rId14"/>
    <p:sldId id="335" r:id="rId15"/>
    <p:sldId id="351" r:id="rId16"/>
    <p:sldId id="342" r:id="rId17"/>
    <p:sldId id="343" r:id="rId18"/>
    <p:sldId id="345" r:id="rId19"/>
    <p:sldId id="349" r:id="rId20"/>
    <p:sldId id="348" r:id="rId21"/>
    <p:sldId id="347" r:id="rId22"/>
    <p:sldId id="34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4C09"/>
    <a:srgbClr val="BD0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1328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2822E-8C00-0545-865E-9A2E39CD8374}" type="datetimeFigureOut">
              <a:rPr lang="en-US" smtClean="0"/>
              <a:t>9/29/15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A21EB-591E-144E-AF05-295D2F63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9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Foraging</a:t>
            </a:r>
            <a:r>
              <a:rPr lang="en-US" baseline="0" dirty="0" smtClean="0"/>
              <a:t> theory had it's hay-day in 1970's and early 80's.  Not common today, but the basis of the theory remains with us; engrained in how we model systems and think about consumer-resource interactions and spatial dynamics.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A21EB-591E-144E-AF05-295D2F63B5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93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Classic example with a storied past:</a:t>
            </a:r>
          </a:p>
          <a:p>
            <a:r>
              <a:rPr lang="en-US" dirty="0" smtClean="0"/>
              <a:t>Two form: dark (</a:t>
            </a:r>
            <a:r>
              <a:rPr lang="en-US" dirty="0" err="1" smtClean="0"/>
              <a:t>carbonaria</a:t>
            </a:r>
            <a:r>
              <a:rPr lang="en-US" dirty="0" smtClean="0"/>
              <a:t>) and light </a:t>
            </a:r>
            <a:r>
              <a:rPr lang="en-US" dirty="0" err="1" smtClean="0"/>
              <a:t>typica</a:t>
            </a:r>
            <a:r>
              <a:rPr lang="en-US" baseline="0" dirty="0" smtClean="0"/>
              <a:t>, which is </a:t>
            </a:r>
            <a:r>
              <a:rPr lang="en-US" dirty="0" smtClean="0"/>
              <a:t>"normal").  Dark form described first around </a:t>
            </a:r>
            <a:r>
              <a:rPr lang="en-US" dirty="0" err="1" smtClean="0"/>
              <a:t>Glouchester</a:t>
            </a:r>
            <a:r>
              <a:rPr lang="en-US" baseline="0" dirty="0" smtClean="0"/>
              <a:t> in 1848.   Dark morph became common around industrialized centers of England and by late 1800's is was the most common form (98% of moths).</a:t>
            </a:r>
          </a:p>
          <a:p>
            <a:r>
              <a:rPr lang="en-US" baseline="0" dirty="0" err="1" smtClean="0"/>
              <a:t>Tutt</a:t>
            </a:r>
            <a:r>
              <a:rPr lang="en-US" baseline="0" dirty="0" smtClean="0"/>
              <a:t> first proposed this was driven by natural selection caused by increased industrial activities.</a:t>
            </a:r>
          </a:p>
          <a:p>
            <a:r>
              <a:rPr lang="en-US" baseline="0" dirty="0" err="1" smtClean="0"/>
              <a:t>Kettlwell</a:t>
            </a:r>
            <a:r>
              <a:rPr lang="en-US" baseline="0" dirty="0" smtClean="0"/>
              <a:t> performed classic experiments exploring the mechanisms responsible in the 1950s.</a:t>
            </a:r>
          </a:p>
          <a:p>
            <a:r>
              <a:rPr lang="en-US" baseline="0" dirty="0" smtClean="0"/>
              <a:t>Story:  Normal situation: trees with lichens; </a:t>
            </a:r>
            <a:r>
              <a:rPr lang="en-US" baseline="0" dirty="0" err="1" smtClean="0"/>
              <a:t>typica</a:t>
            </a:r>
            <a:r>
              <a:rPr lang="en-US" baseline="0" dirty="0" smtClean="0"/>
              <a:t> blends in.</a:t>
            </a:r>
          </a:p>
          <a:p>
            <a:r>
              <a:rPr lang="en-US" baseline="0" dirty="0" smtClean="0"/>
              <a:t>Industrialization: led to soot deposition on trees, killed lichens, dark branches.</a:t>
            </a:r>
          </a:p>
          <a:p>
            <a:r>
              <a:rPr lang="en-US" baseline="0" dirty="0" smtClean="0"/>
              <a:t>As a result, typical stood out to visual predators (birds); natural selection favored dark morphs after </a:t>
            </a:r>
            <a:r>
              <a:rPr lang="en-US" baseline="0" dirty="0" err="1" smtClean="0"/>
              <a:t>industralization</a:t>
            </a:r>
            <a:endParaRPr lang="en-US" baseline="0" dirty="0" smtClean="0"/>
          </a:p>
          <a:p>
            <a:r>
              <a:rPr lang="en-US" baseline="0" dirty="0" smtClean="0"/>
              <a:t>Sargent in the 1960's was unable to replicate </a:t>
            </a:r>
            <a:r>
              <a:rPr lang="en-US" baseline="0" dirty="0" err="1" smtClean="0"/>
              <a:t>Kettlewell's</a:t>
            </a:r>
            <a:r>
              <a:rPr lang="en-US" baseline="0" dirty="0" smtClean="0"/>
              <a:t> finding – leading to controversy, debate, and charges of data fabrication, etc.  Fascinating.</a:t>
            </a:r>
          </a:p>
          <a:p>
            <a:r>
              <a:rPr lang="en-US" baseline="0" dirty="0" err="1" smtClean="0"/>
              <a:t>Majerus</a:t>
            </a:r>
            <a:r>
              <a:rPr lang="en-US" baseline="0" dirty="0" smtClean="0"/>
              <a:t> revisited in 2000's and re-affirmed </a:t>
            </a:r>
            <a:r>
              <a:rPr lang="en-US" baseline="0" dirty="0" err="1" smtClean="0"/>
              <a:t>Kettlewell's</a:t>
            </a:r>
            <a:r>
              <a:rPr lang="en-US" baseline="0" dirty="0" smtClean="0"/>
              <a:t> work – it's stands today as one of the classic examples of evolution by natural selection. </a:t>
            </a:r>
          </a:p>
          <a:p>
            <a:r>
              <a:rPr lang="en-US" baseline="0" dirty="0" smtClean="0"/>
              <a:t>Common pattern </a:t>
            </a:r>
            <a:r>
              <a:rPr lang="en-US" baseline="0" dirty="0" err="1" smtClean="0"/>
              <a:t>acros</a:t>
            </a:r>
            <a:r>
              <a:rPr lang="en-US" baseline="0" dirty="0" smtClean="0"/>
              <a:t> a wide range of British moths. 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A21EB-591E-144E-AF05-295D2F63B5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5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A21EB-591E-144E-AF05-295D2F63B5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95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P2</a:t>
            </a:r>
            <a:r>
              <a:rPr lang="en-US" baseline="0" dirty="0" smtClean="0"/>
              <a:t> etc. works when there is random mating, large </a:t>
            </a:r>
            <a:r>
              <a:rPr lang="en-US" baseline="0" dirty="0" err="1" smtClean="0"/>
              <a:t>popu</a:t>
            </a:r>
            <a:r>
              <a:rPr lang="en-US" baseline="0" dirty="0" smtClean="0"/>
              <a:t> size (no sampling error), two alleles, discrete generations (non-overlapping), no mutation, no migration, and sexes have equal allelic frequency,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A21EB-591E-144E-AF05-295D2F63B5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30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rate is slower than in first case because</a:t>
            </a:r>
            <a:r>
              <a:rPr lang="en-US" baseline="0" dirty="0" smtClean="0"/>
              <a:t> the effect of the recessive allele is "hidden" – when it's rare it is primarily in the </a:t>
            </a:r>
            <a:r>
              <a:rPr lang="en-US" baseline="0" dirty="0" err="1" smtClean="0"/>
              <a:t>heterozy</a:t>
            </a:r>
            <a:r>
              <a:rPr lang="en-US" baseline="0" dirty="0" smtClean="0"/>
              <a:t> state.  Thus, the primary phenotype associated with allele a is "dark": i.e., </a:t>
            </a:r>
            <a:r>
              <a:rPr lang="en-US" baseline="0" dirty="0" err="1" smtClean="0"/>
              <a:t>Aa</a:t>
            </a:r>
            <a:r>
              <a:rPr lang="en-US" baseline="0" dirty="0" smtClean="0"/>
              <a:t> (rather than </a:t>
            </a:r>
            <a:r>
              <a:rPr lang="en-US" baseline="0" dirty="0" err="1" smtClean="0"/>
              <a:t>aa</a:t>
            </a:r>
            <a:r>
              <a:rPr lang="en-US" baseline="0" dirty="0" smtClean="0"/>
              <a:t>, which would be light).  Thus, there is very LITTLE PHENOTYPIC </a:t>
            </a:r>
            <a:r>
              <a:rPr lang="en-US" baseline="0" dirty="0" err="1" smtClean="0"/>
              <a:t>VARiATION</a:t>
            </a:r>
            <a:r>
              <a:rPr lang="en-US" baseline="0" dirty="0" smtClean="0"/>
              <a:t> to act upon.  In general, change is rapid when p=q=.5 because the phenotypic variation is largest.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A21EB-591E-144E-AF05-295D2F63B5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98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P2</a:t>
            </a:r>
            <a:r>
              <a:rPr lang="en-US" baseline="0" dirty="0" smtClean="0"/>
              <a:t> etc. works when there is random mating, large </a:t>
            </a:r>
            <a:r>
              <a:rPr lang="en-US" baseline="0" dirty="0" err="1" smtClean="0"/>
              <a:t>popu</a:t>
            </a:r>
            <a:r>
              <a:rPr lang="en-US" baseline="0" dirty="0" smtClean="0"/>
              <a:t> size (no sampling error), two alleles, discrete generations (non-overlapping), no mutation, no migration, and sexes have equal allelic frequency,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A21EB-591E-144E-AF05-295D2F63B5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30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Breeder's equation.  Captures the two processes</a:t>
            </a:r>
            <a:r>
              <a:rPr lang="en-US" baseline="0" dirty="0" smtClean="0"/>
              <a:t> of evolution by selection:  S (selection intensity) and heritability, h2.  Both are required to get a response to selection (i.e., evolution via selection).</a:t>
            </a:r>
          </a:p>
          <a:p>
            <a:r>
              <a:rPr lang="en-US" baseline="0" dirty="0" smtClean="0"/>
              <a:t>Notice also that this makes clear that selection ACTS ON THE PHENOTYPE!!!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A21EB-591E-144E-AF05-295D2F63B5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2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Kelly imposed selection: top 20% or bottom 20% of corolla widths</a:t>
            </a:r>
            <a:r>
              <a:rPr lang="en-US" baseline="0" dirty="0" smtClean="0"/>
              <a:t> </a:t>
            </a:r>
            <a:r>
              <a:rPr lang="en-US" dirty="0" smtClean="0"/>
              <a:t>were allowed to breed…. Continued</a:t>
            </a:r>
            <a:r>
              <a:rPr lang="en-US" baseline="0" dirty="0" smtClean="0"/>
              <a:t> for 6 generations.  High and Low lines diverged; and rate was </a:t>
            </a:r>
            <a:r>
              <a:rPr lang="en-US" baseline="0" dirty="0" err="1" smtClean="0"/>
              <a:t>apprx</a:t>
            </a:r>
            <a:r>
              <a:rPr lang="en-US" baseline="0" dirty="0" smtClean="0"/>
              <a:t> as expected based on S and heritability.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A21EB-591E-144E-AF05-295D2F63B5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2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8EE6-1AA3-7242-A466-3EB7572AAF8F}" type="datetimeFigureOut">
              <a:rPr lang="en-US" smtClean="0"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8FF4-F297-AB4F-9C9D-1FB3FECCA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95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8EE6-1AA3-7242-A466-3EB7572AAF8F}" type="datetimeFigureOut">
              <a:rPr lang="en-US" smtClean="0"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8FF4-F297-AB4F-9C9D-1FB3FECCA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1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8EE6-1AA3-7242-A466-3EB7572AAF8F}" type="datetimeFigureOut">
              <a:rPr lang="en-US" smtClean="0"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8FF4-F297-AB4F-9C9D-1FB3FECCA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52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8EE6-1AA3-7242-A466-3EB7572AAF8F}" type="datetimeFigureOut">
              <a:rPr lang="en-US" smtClean="0"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8FF4-F297-AB4F-9C9D-1FB3FECCA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70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8EE6-1AA3-7242-A466-3EB7572AAF8F}" type="datetimeFigureOut">
              <a:rPr lang="en-US" smtClean="0"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8FF4-F297-AB4F-9C9D-1FB3FECCA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97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8EE6-1AA3-7242-A466-3EB7572AAF8F}" type="datetimeFigureOut">
              <a:rPr lang="en-US" smtClean="0"/>
              <a:t>9/29/15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8FF4-F297-AB4F-9C9D-1FB3FECCA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8EE6-1AA3-7242-A466-3EB7572AAF8F}" type="datetimeFigureOut">
              <a:rPr lang="en-US" smtClean="0"/>
              <a:t>9/29/15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8FF4-F297-AB4F-9C9D-1FB3FECCA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0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8EE6-1AA3-7242-A466-3EB7572AAF8F}" type="datetimeFigureOut">
              <a:rPr lang="en-US" smtClean="0"/>
              <a:t>9/29/15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8FF4-F297-AB4F-9C9D-1FB3FECCA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67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8EE6-1AA3-7242-A466-3EB7572AAF8F}" type="datetimeFigureOut">
              <a:rPr lang="en-US" smtClean="0"/>
              <a:t>9/29/15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8FF4-F297-AB4F-9C9D-1FB3FECCA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15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8EE6-1AA3-7242-A466-3EB7572AAF8F}" type="datetimeFigureOut">
              <a:rPr lang="en-US" smtClean="0"/>
              <a:t>9/29/15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8FF4-F297-AB4F-9C9D-1FB3FECCA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90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8EE6-1AA3-7242-A466-3EB7572AAF8F}" type="datetimeFigureOut">
              <a:rPr lang="en-US" smtClean="0"/>
              <a:t>9/29/15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D8FF4-F297-AB4F-9C9D-1FB3FECCA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9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98EE6-1AA3-7242-A466-3EB7572AAF8F}" type="datetimeFigureOut">
              <a:rPr lang="en-US" smtClean="0"/>
              <a:t>9/29/15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D8FF4-F297-AB4F-9C9D-1FB3FECCA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0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3.emf"/><Relationship Id="rId5" Type="http://schemas.openxmlformats.org/officeDocument/2006/relationships/image" Target="../media/image2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5598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Ecology 8310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Population (and Community) Ecology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8990" y="3484750"/>
            <a:ext cx="69433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lvl="2" indent="-285750">
              <a:buFont typeface="Arial"/>
              <a:buChar char="•"/>
            </a:pPr>
            <a:r>
              <a:rPr lang="en-US" dirty="0" smtClean="0"/>
              <a:t>A quick review of evolution…</a:t>
            </a:r>
          </a:p>
          <a:p>
            <a:pPr marL="744538" lvl="3" indent="-285750">
              <a:buFont typeface="Arial"/>
              <a:buChar char="•"/>
            </a:pPr>
            <a:r>
              <a:rPr lang="en-US" dirty="0" smtClean="0"/>
              <a:t>Classic example: </a:t>
            </a:r>
            <a:r>
              <a:rPr lang="en-US" i="1" dirty="0" err="1" smtClean="0"/>
              <a:t>Biston</a:t>
            </a:r>
            <a:r>
              <a:rPr lang="en-US" i="1" dirty="0" smtClean="0"/>
              <a:t> </a:t>
            </a:r>
            <a:r>
              <a:rPr lang="en-US" i="1" dirty="0" err="1" smtClean="0"/>
              <a:t>betularia</a:t>
            </a:r>
            <a:endParaRPr lang="en-US" i="1" dirty="0" smtClean="0"/>
          </a:p>
          <a:p>
            <a:pPr marL="744538" lvl="3" indent="-285750">
              <a:buFont typeface="Arial"/>
              <a:buChar char="•"/>
            </a:pPr>
            <a:r>
              <a:rPr lang="en-US" dirty="0" smtClean="0"/>
              <a:t>Evolution by natural selection</a:t>
            </a:r>
          </a:p>
          <a:p>
            <a:pPr marL="744538" lvl="3" indent="-285750">
              <a:buFont typeface="Arial"/>
              <a:buChar char="•"/>
            </a:pPr>
            <a:r>
              <a:rPr lang="en-US" dirty="0" smtClean="0"/>
              <a:t>Population genetics</a:t>
            </a:r>
          </a:p>
          <a:p>
            <a:pPr marL="744538" lvl="3" indent="-285750">
              <a:buFont typeface="Arial"/>
              <a:buChar char="•"/>
            </a:pPr>
            <a:r>
              <a:rPr lang="en-US" dirty="0" smtClean="0"/>
              <a:t>Quantitative genetics</a:t>
            </a:r>
          </a:p>
          <a:p>
            <a:pPr marL="744538" lvl="3" indent="-285750">
              <a:buFont typeface="Arial"/>
              <a:buChar char="•"/>
            </a:pPr>
            <a:r>
              <a:rPr lang="en-US" dirty="0" smtClean="0"/>
              <a:t>Breeder's equation</a:t>
            </a:r>
          </a:p>
          <a:p>
            <a:pPr marL="744538" lvl="3" indent="-285750">
              <a:buFont typeface="Arial"/>
              <a:buChar char="•"/>
            </a:pPr>
            <a:r>
              <a:rPr lang="en-US" smtClean="0"/>
              <a:t>Selection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osenberg\AppData\Local\Microsoft\Windows\Temporary Internet Files\Content.Outlook\GWG773IU\moua puta panoram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2772"/>
            <a:ext cx="9144000" cy="631146"/>
          </a:xfrm>
          <a:prstGeom prst="rect">
            <a:avLst/>
          </a:prstGeom>
          <a:noFill/>
          <a:effectLst>
            <a:outerShdw blurRad="152400" dist="762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408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0"/>
            <a:ext cx="55925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solidFill>
                  <a:srgbClr val="376092"/>
                </a:solidFill>
                <a:latin typeface="Comic Sans MS" pitchFamily="66" charset="0"/>
              </a:rPr>
              <a:t>Evolutionary dynamics:</a:t>
            </a:r>
            <a:endParaRPr lang="en-US" sz="4000" b="1" dirty="0">
              <a:solidFill>
                <a:srgbClr val="376092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1421" y="728053"/>
            <a:ext cx="4974699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=w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=0.1; w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=1.0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2404"/>
            <a:ext cx="9144000" cy="556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41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0"/>
            <a:ext cx="76974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solidFill>
                  <a:srgbClr val="376092"/>
                </a:solidFill>
                <a:latin typeface="Comic Sans MS" pitchFamily="66" charset="0"/>
              </a:rPr>
              <a:t>Other patterns of "dominance":</a:t>
            </a:r>
            <a:endParaRPr lang="en-US" sz="4000" b="1" dirty="0">
              <a:solidFill>
                <a:srgbClr val="376092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612900"/>
            <a:ext cx="6997700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83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9035"/>
            <a:ext cx="9144000" cy="5747373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0"/>
            <a:ext cx="55925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solidFill>
                  <a:srgbClr val="376092"/>
                </a:solidFill>
                <a:latin typeface="Comic Sans MS" pitchFamily="66" charset="0"/>
              </a:rPr>
              <a:t>Evolutionary dynamics:</a:t>
            </a:r>
            <a:endParaRPr lang="en-US" sz="4000" b="1" dirty="0">
              <a:solidFill>
                <a:srgbClr val="376092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1421" y="728053"/>
            <a:ext cx="4974699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=0.3; w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=01.0; w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=0.3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1116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8922" y="2774021"/>
            <a:ext cx="5309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Quantitative (continuously varying) traits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98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0"/>
            <a:ext cx="54918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solidFill>
                  <a:srgbClr val="376092"/>
                </a:solidFill>
                <a:latin typeface="Comic Sans MS" pitchFamily="66" charset="0"/>
              </a:rPr>
              <a:t>Response to selection:</a:t>
            </a:r>
            <a:endParaRPr lang="en-US" sz="4000" b="1" dirty="0">
              <a:solidFill>
                <a:srgbClr val="376092"/>
              </a:solidFill>
              <a:latin typeface="Comic Sans MS" pitchFamily="66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338205"/>
              </p:ext>
            </p:extLst>
          </p:nvPr>
        </p:nvGraphicFramePr>
        <p:xfrm>
          <a:off x="2570069" y="2650004"/>
          <a:ext cx="3643480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Equation" r:id="rId4" imgW="482600" imgH="203200" progId="Equation.DSMT4">
                  <p:embed/>
                </p:oleObj>
              </mc:Choice>
              <mc:Fallback>
                <p:oleObj name="Equation" r:id="rId4" imgW="4826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70069" y="2650004"/>
                        <a:ext cx="3643480" cy="153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6180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86013"/>
            <a:ext cx="7950200" cy="5867400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0"/>
            <a:ext cx="54918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solidFill>
                  <a:srgbClr val="376092"/>
                </a:solidFill>
                <a:latin typeface="Comic Sans MS" pitchFamily="66" charset="0"/>
              </a:rPr>
              <a:t>Response to selection:</a:t>
            </a:r>
            <a:endParaRPr lang="en-US" sz="4000" b="1" dirty="0">
              <a:solidFill>
                <a:srgbClr val="376092"/>
              </a:solidFill>
              <a:latin typeface="Comic Sans MS" pitchFamily="66" charset="0"/>
            </a:endParaRPr>
          </a:p>
        </p:txBody>
      </p:sp>
      <p:pic>
        <p:nvPicPr>
          <p:cNvPr id="3" name="Picture 2" descr="1_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435" y="2259295"/>
            <a:ext cx="5962650" cy="4314825"/>
          </a:xfrm>
          <a:prstGeom prst="rect">
            <a:avLst/>
          </a:prstGeom>
        </p:spPr>
      </p:pic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866" y="69844"/>
            <a:ext cx="2828365" cy="21377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98498" y="6494041"/>
            <a:ext cx="1834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Kelly (2008)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36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89" y="886758"/>
            <a:ext cx="5334000" cy="353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289" y="2242669"/>
            <a:ext cx="5334000" cy="264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448" y="3583620"/>
            <a:ext cx="5334000" cy="3263900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0"/>
            <a:ext cx="47902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solidFill>
                  <a:srgbClr val="376092"/>
                </a:solidFill>
                <a:latin typeface="Comic Sans MS" pitchFamily="66" charset="0"/>
              </a:rPr>
              <a:t>Forms of selection:</a:t>
            </a:r>
            <a:endParaRPr lang="en-US" sz="4000" b="1" dirty="0">
              <a:solidFill>
                <a:srgbClr val="376092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6955" y="871817"/>
            <a:ext cx="4441791" cy="3108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Stabilizing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			Directional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						Disruptive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5609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0"/>
            <a:ext cx="50039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solidFill>
                  <a:srgbClr val="376092"/>
                </a:solidFill>
                <a:latin typeface="Comic Sans MS" pitchFamily="66" charset="0"/>
              </a:rPr>
              <a:t>Selection gradients:</a:t>
            </a:r>
            <a:endParaRPr lang="en-US" sz="4000" b="1" dirty="0">
              <a:solidFill>
                <a:srgbClr val="376092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6955" y="871817"/>
            <a:ext cx="4441791" cy="310854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90"/>
                </a:solidFill>
              </a:rPr>
              <a:t>Stabilizing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214C09"/>
                </a:solidFill>
              </a:rPr>
              <a:t>			Directional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						</a:t>
            </a:r>
            <a:r>
              <a:rPr lang="en-US" sz="2800" dirty="0" smtClean="0">
                <a:solidFill>
                  <a:srgbClr val="800000"/>
                </a:solidFill>
              </a:rPr>
              <a:t>Disruptive</a:t>
            </a:r>
            <a:endParaRPr lang="en-US" sz="2800" dirty="0">
              <a:solidFill>
                <a:srgbClr val="800000"/>
              </a:solidFill>
            </a:endParaRPr>
          </a:p>
        </p:txBody>
      </p:sp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-46412" y="851644"/>
            <a:ext cx="2909643" cy="2813169"/>
            <a:chOff x="103322" y="1005318"/>
            <a:chExt cx="3587144" cy="3468206"/>
          </a:xfrm>
          <a:noFill/>
        </p:grpSpPr>
        <p:grpSp>
          <p:nvGrpSpPr>
            <p:cNvPr id="11" name="Group 10"/>
            <p:cNvGrpSpPr/>
            <p:nvPr/>
          </p:nvGrpSpPr>
          <p:grpSpPr>
            <a:xfrm>
              <a:off x="821759" y="1270000"/>
              <a:ext cx="2868707" cy="2528049"/>
              <a:chOff x="313765" y="1270000"/>
              <a:chExt cx="2868707" cy="2528049"/>
            </a:xfrm>
            <a:grpFill/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313765" y="1270000"/>
                <a:ext cx="14941" cy="2525059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346637" y="3798049"/>
                <a:ext cx="2835835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 rot="16200000">
              <a:off x="-1090048" y="2198688"/>
              <a:ext cx="3031789" cy="6450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R</a:t>
              </a:r>
              <a:r>
                <a:rPr lang="en-US" sz="2800" dirty="0" smtClean="0"/>
                <a:t>elative Fitness</a:t>
              </a:r>
              <a:endParaRPr lang="en-US" sz="28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41152" y="3950304"/>
              <a:ext cx="2689550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Phenotype</a:t>
              </a:r>
              <a:endParaRPr lang="en-US" sz="2800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045882" y="1359580"/>
              <a:ext cx="2465294" cy="2226335"/>
            </a:xfrm>
            <a:custGeom>
              <a:avLst/>
              <a:gdLst>
                <a:gd name="connsiteX0" fmla="*/ 0 w 1778000"/>
                <a:gd name="connsiteY0" fmla="*/ 2166538 h 2226335"/>
                <a:gd name="connsiteX1" fmla="*/ 941294 w 1778000"/>
                <a:gd name="connsiteY1" fmla="*/ 67 h 2226335"/>
                <a:gd name="connsiteX2" fmla="*/ 1778000 w 1778000"/>
                <a:gd name="connsiteY2" fmla="*/ 2226302 h 222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8000" h="2226335">
                  <a:moveTo>
                    <a:pt x="0" y="2166538"/>
                  </a:moveTo>
                  <a:cubicBezTo>
                    <a:pt x="322480" y="1078322"/>
                    <a:pt x="644961" y="-9894"/>
                    <a:pt x="941294" y="67"/>
                  </a:cubicBezTo>
                  <a:cubicBezTo>
                    <a:pt x="1237627" y="10028"/>
                    <a:pt x="1690843" y="2236263"/>
                    <a:pt x="1778000" y="2226302"/>
                  </a:cubicBezTo>
                </a:path>
              </a:pathLst>
            </a:cu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5915837" y="3475165"/>
            <a:ext cx="3171320" cy="3436721"/>
            <a:chOff x="3795863" y="3011158"/>
            <a:chExt cx="3558138" cy="3855916"/>
          </a:xfrm>
        </p:grpSpPr>
        <p:grpSp>
          <p:nvGrpSpPr>
            <p:cNvPr id="19" name="Group 18"/>
            <p:cNvGrpSpPr/>
            <p:nvPr/>
          </p:nvGrpSpPr>
          <p:grpSpPr>
            <a:xfrm>
              <a:off x="4485294" y="3663550"/>
              <a:ext cx="2868707" cy="2528049"/>
              <a:chOff x="313765" y="1270000"/>
              <a:chExt cx="2868707" cy="2528049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313765" y="1270000"/>
                <a:ext cx="14941" cy="25250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346637" y="3798049"/>
                <a:ext cx="283583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 rot="16200000">
              <a:off x="2453215" y="4353806"/>
              <a:ext cx="3272336" cy="587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R</a:t>
              </a:r>
              <a:r>
                <a:rPr lang="en-US" sz="2800" dirty="0" smtClean="0"/>
                <a:t>elative Fitness</a:t>
              </a:r>
              <a:endParaRPr lang="en-US" sz="28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604687" y="6343854"/>
              <a:ext cx="26895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Phenotype</a:t>
              </a:r>
              <a:endParaRPr lang="en-US" sz="2800" dirty="0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4709417" y="3738256"/>
              <a:ext cx="2554942" cy="2181429"/>
            </a:xfrm>
            <a:custGeom>
              <a:avLst/>
              <a:gdLst>
                <a:gd name="connsiteX0" fmla="*/ 0 w 2554942"/>
                <a:gd name="connsiteY0" fmla="*/ 29882 h 2181429"/>
                <a:gd name="connsiteX1" fmla="*/ 1135530 w 2554942"/>
                <a:gd name="connsiteY1" fmla="*/ 2181412 h 2181429"/>
                <a:gd name="connsiteX2" fmla="*/ 2554942 w 2554942"/>
                <a:gd name="connsiteY2" fmla="*/ 0 h 2181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54942" h="2181429">
                  <a:moveTo>
                    <a:pt x="0" y="29882"/>
                  </a:moveTo>
                  <a:cubicBezTo>
                    <a:pt x="354853" y="1108137"/>
                    <a:pt x="709706" y="2186392"/>
                    <a:pt x="1135530" y="2181412"/>
                  </a:cubicBezTo>
                  <a:cubicBezTo>
                    <a:pt x="1561354" y="2176432"/>
                    <a:pt x="2318373" y="361078"/>
                    <a:pt x="2554942" y="0"/>
                  </a:cubicBezTo>
                </a:path>
              </a:pathLst>
            </a:custGeom>
            <a:ln>
              <a:solidFill>
                <a:srgbClr val="BD0C1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2706066" y="2629649"/>
            <a:ext cx="3064189" cy="3042144"/>
            <a:chOff x="121108" y="929841"/>
            <a:chExt cx="3569358" cy="3543683"/>
          </a:xfrm>
        </p:grpSpPr>
        <p:grpSp>
          <p:nvGrpSpPr>
            <p:cNvPr id="30" name="Group 29"/>
            <p:cNvGrpSpPr/>
            <p:nvPr/>
          </p:nvGrpSpPr>
          <p:grpSpPr>
            <a:xfrm>
              <a:off x="821759" y="1270000"/>
              <a:ext cx="2868707" cy="2528049"/>
              <a:chOff x="313765" y="1270000"/>
              <a:chExt cx="2868707" cy="2528049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313765" y="1270000"/>
                <a:ext cx="14941" cy="25250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346637" y="3798049"/>
                <a:ext cx="283583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 rot="16200000">
              <a:off x="-1083835" y="2134784"/>
              <a:ext cx="3019366" cy="609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R</a:t>
              </a:r>
              <a:r>
                <a:rPr lang="en-US" sz="2800" dirty="0" smtClean="0"/>
                <a:t>elative Fitness</a:t>
              </a:r>
              <a:endParaRPr lang="en-US" sz="28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41152" y="3950304"/>
              <a:ext cx="26895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Phenotype</a:t>
              </a:r>
              <a:endParaRPr lang="en-US" sz="2800" dirty="0"/>
            </a:p>
          </p:txBody>
        </p:sp>
        <p:cxnSp>
          <p:nvCxnSpPr>
            <p:cNvPr id="34" name="Straight Connector 33"/>
            <p:cNvCxnSpPr/>
            <p:nvPr/>
          </p:nvCxnSpPr>
          <p:spPr>
            <a:xfrm flipH="1">
              <a:off x="1045882" y="1643529"/>
              <a:ext cx="2644584" cy="1688353"/>
            </a:xfrm>
            <a:prstGeom prst="line">
              <a:avLst/>
            </a:prstGeom>
            <a:ln>
              <a:solidFill>
                <a:srgbClr val="214C0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93233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0"/>
            <a:ext cx="84614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solidFill>
                  <a:srgbClr val="376092"/>
                </a:solidFill>
                <a:latin typeface="Comic Sans MS" pitchFamily="66" charset="0"/>
              </a:rPr>
              <a:t>Selection gradients: quantification</a:t>
            </a:r>
            <a:endParaRPr lang="en-US" sz="4000" b="1" dirty="0">
              <a:solidFill>
                <a:srgbClr val="376092"/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329" y="1075167"/>
            <a:ext cx="8667786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8788" lvl="2" indent="-457200">
              <a:buFont typeface="Arial"/>
              <a:buChar char="•"/>
            </a:pPr>
            <a:r>
              <a:rPr lang="en-US" sz="2800" dirty="0" smtClean="0">
                <a:latin typeface="Geneva"/>
                <a:cs typeface="Geneva"/>
              </a:rPr>
              <a:t>Selection differential:  </a:t>
            </a:r>
          </a:p>
          <a:p>
            <a:pPr marL="458788" lvl="2" indent="-457200">
              <a:buFont typeface="Arial"/>
              <a:buChar char="•"/>
            </a:pPr>
            <a:endParaRPr lang="en-US" sz="2800" dirty="0" smtClean="0">
              <a:latin typeface="Geneva"/>
              <a:cs typeface="Geneva"/>
            </a:endParaRPr>
          </a:p>
          <a:p>
            <a:pPr marL="458788" lvl="2" indent="-457200">
              <a:buFont typeface="Arial"/>
              <a:buChar char="•"/>
            </a:pPr>
            <a:r>
              <a:rPr lang="en-US" sz="2800" dirty="0" smtClean="0">
                <a:latin typeface="Geneva"/>
                <a:cs typeface="Geneva"/>
              </a:rPr>
              <a:t>Selection </a:t>
            </a:r>
            <a:r>
              <a:rPr lang="en-US" sz="2800" dirty="0">
                <a:latin typeface="Geneva"/>
                <a:cs typeface="Geneva"/>
              </a:rPr>
              <a:t>gradients: </a:t>
            </a:r>
            <a:endParaRPr lang="en-US" sz="2800" dirty="0" smtClean="0">
              <a:latin typeface="Geneva"/>
              <a:cs typeface="Geneva"/>
            </a:endParaRPr>
          </a:p>
          <a:p>
            <a:pPr marL="1588" lvl="2"/>
            <a:endParaRPr lang="en-US" sz="2800" dirty="0">
              <a:latin typeface="Geneva"/>
              <a:cs typeface="Geneva"/>
            </a:endParaRPr>
          </a:p>
          <a:p>
            <a:pPr marL="1588" lvl="2"/>
            <a:r>
              <a:rPr lang="en-US" sz="2800" dirty="0" smtClean="0">
                <a:latin typeface="Geneva"/>
                <a:cs typeface="Geneva"/>
              </a:rPr>
              <a:t>     W </a:t>
            </a:r>
            <a:r>
              <a:rPr lang="en-US" sz="2800" dirty="0">
                <a:latin typeface="Geneva"/>
                <a:cs typeface="Geneva"/>
              </a:rPr>
              <a:t>= </a:t>
            </a:r>
            <a:r>
              <a:rPr lang="en-US" sz="2800" dirty="0" smtClean="0">
                <a:latin typeface="Geneva"/>
                <a:cs typeface="Geneva"/>
              </a:rPr>
              <a:t>β</a:t>
            </a:r>
            <a:r>
              <a:rPr lang="en-US" sz="2800" baseline="-25000" dirty="0" smtClean="0">
                <a:latin typeface="Geneva"/>
                <a:cs typeface="Geneva"/>
              </a:rPr>
              <a:t>0</a:t>
            </a:r>
            <a:r>
              <a:rPr lang="en-US" sz="2800" dirty="0" smtClean="0">
                <a:latin typeface="Geneva"/>
                <a:cs typeface="Geneva"/>
              </a:rPr>
              <a:t> + β</a:t>
            </a:r>
            <a:r>
              <a:rPr lang="en-US" sz="2800" baseline="-25000" dirty="0" smtClean="0">
                <a:latin typeface="Geneva"/>
                <a:cs typeface="Geneva"/>
              </a:rPr>
              <a:t>1</a:t>
            </a:r>
            <a:r>
              <a:rPr lang="en-US" sz="2800" dirty="0" smtClean="0">
                <a:latin typeface="Geneva"/>
                <a:cs typeface="Geneva"/>
              </a:rPr>
              <a:t>z </a:t>
            </a:r>
            <a:r>
              <a:rPr lang="en-US" sz="2800" dirty="0">
                <a:latin typeface="Geneva"/>
                <a:cs typeface="Geneva"/>
              </a:rPr>
              <a:t>+ </a:t>
            </a:r>
            <a:r>
              <a:rPr lang="en-US" sz="2800" i="1" dirty="0" err="1" smtClean="0">
                <a:latin typeface="Geneva"/>
                <a:cs typeface="Geneva"/>
              </a:rPr>
              <a:t>γ</a:t>
            </a:r>
            <a:r>
              <a:rPr lang="en-US" sz="2800" i="1" dirty="0" smtClean="0">
                <a:latin typeface="Geneva"/>
                <a:cs typeface="Geneva"/>
              </a:rPr>
              <a:t> </a:t>
            </a:r>
            <a:r>
              <a:rPr lang="en-US" sz="2800" dirty="0" smtClean="0">
                <a:latin typeface="Geneva"/>
                <a:cs typeface="Geneva"/>
              </a:rPr>
              <a:t>z</a:t>
            </a:r>
            <a:r>
              <a:rPr lang="en-US" sz="2800" baseline="30000" dirty="0" smtClean="0">
                <a:latin typeface="Geneva"/>
                <a:cs typeface="Geneva"/>
              </a:rPr>
              <a:t>2</a:t>
            </a:r>
          </a:p>
          <a:p>
            <a:pPr marL="1588" lvl="2"/>
            <a:endParaRPr lang="en-US" sz="2800" dirty="0">
              <a:latin typeface="Geneva"/>
              <a:cs typeface="Geneva"/>
            </a:endParaRPr>
          </a:p>
          <a:p>
            <a:pPr marL="458788" lvl="2" indent="-457200">
              <a:buFont typeface="Arial"/>
              <a:buChar char="•"/>
            </a:pPr>
            <a:r>
              <a:rPr lang="en-US" sz="2800" dirty="0" smtClean="0">
                <a:latin typeface="Geneva"/>
                <a:cs typeface="Geneva"/>
              </a:rPr>
              <a:t>Which is directional?</a:t>
            </a:r>
          </a:p>
          <a:p>
            <a:pPr marL="458788" lvl="2" indent="-457200">
              <a:buFont typeface="Arial"/>
              <a:buChar char="•"/>
            </a:pPr>
            <a:endParaRPr lang="en-US" sz="2800" dirty="0">
              <a:latin typeface="Geneva"/>
              <a:cs typeface="Geneva"/>
            </a:endParaRPr>
          </a:p>
          <a:p>
            <a:pPr marL="458788" lvl="2" indent="-457200">
              <a:buFont typeface="Arial"/>
              <a:buChar char="•"/>
            </a:pPr>
            <a:r>
              <a:rPr lang="en-US" sz="2800" dirty="0" smtClean="0">
                <a:latin typeface="Geneva"/>
                <a:cs typeface="Geneva"/>
              </a:rPr>
              <a:t>Which is stabilizing?</a:t>
            </a:r>
          </a:p>
          <a:p>
            <a:pPr marL="458788" lvl="2" indent="-457200">
              <a:buFont typeface="Arial"/>
              <a:buChar char="•"/>
            </a:pPr>
            <a:endParaRPr lang="en-US" sz="2800" dirty="0">
              <a:latin typeface="Geneva"/>
              <a:cs typeface="Geneva"/>
            </a:endParaRPr>
          </a:p>
          <a:p>
            <a:pPr marL="458788" lvl="2" indent="-457200">
              <a:buFont typeface="Arial"/>
              <a:buChar char="•"/>
            </a:pPr>
            <a:r>
              <a:rPr lang="en-US" sz="2800" dirty="0" smtClean="0">
                <a:latin typeface="Geneva"/>
                <a:cs typeface="Geneva"/>
              </a:rPr>
              <a:t>Disruptive?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655672"/>
              </p:ext>
            </p:extLst>
          </p:nvPr>
        </p:nvGraphicFramePr>
        <p:xfrm>
          <a:off x="4740466" y="881539"/>
          <a:ext cx="3232268" cy="923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3" imgW="977900" imgH="279400" progId="Equation.DSMT4">
                  <p:embed/>
                </p:oleObj>
              </mc:Choice>
              <mc:Fallback>
                <p:oleObj name="Equation" r:id="rId3" imgW="9779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40466" y="881539"/>
                        <a:ext cx="3232268" cy="923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-10317" y="2362198"/>
            <a:ext cx="9079611" cy="4506550"/>
            <a:chOff x="-10317" y="2362198"/>
            <a:chExt cx="9079611" cy="45065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77765" y="2362198"/>
              <a:ext cx="4691529" cy="440615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-10317" y="6499416"/>
              <a:ext cx="36856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From Mitchell-Olds and Shaw (1987)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90484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 build="p" bldLvl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_EVOW_CH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51324"/>
            <a:ext cx="9231399" cy="5421615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0"/>
            <a:ext cx="25676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solidFill>
                  <a:srgbClr val="376092"/>
                </a:solidFill>
                <a:latin typeface="Comic Sans MS" pitchFamily="66" charset="0"/>
              </a:rPr>
              <a:t>Examples:</a:t>
            </a:r>
            <a:endParaRPr lang="en-US" sz="4000" b="1" dirty="0">
              <a:solidFill>
                <a:srgbClr val="37609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420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04186"/>
            <a:ext cx="6619042" cy="25893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70" y="1194727"/>
            <a:ext cx="6386775" cy="12578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98821" y="2489104"/>
            <a:ext cx="2799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400" dirty="0" err="1"/>
              <a:t>Heredity</a:t>
            </a:r>
            <a:r>
              <a:rPr lang="fi-FI" sz="1400" dirty="0"/>
              <a:t> (1955) 9, 323–</a:t>
            </a:r>
            <a:r>
              <a:rPr lang="fi-FI" sz="1400" dirty="0" smtClean="0"/>
              <a:t>342</a:t>
            </a:r>
          </a:p>
          <a:p>
            <a:pPr algn="ctr"/>
            <a:r>
              <a:rPr lang="fi-FI" sz="1400" dirty="0" smtClean="0"/>
              <a:t>doi</a:t>
            </a:r>
            <a:r>
              <a:rPr lang="fi-FI" sz="1400" dirty="0"/>
              <a:t>:10.1038/hdy.1955.36</a:t>
            </a:r>
            <a:endParaRPr lang="en-US" sz="1400" dirty="0"/>
          </a:p>
        </p:txBody>
      </p:sp>
      <p:pic>
        <p:nvPicPr>
          <p:cNvPr id="5" name="Picture 4" descr="peppered-moth-evolution-scienc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698" y="2064764"/>
            <a:ext cx="4197428" cy="3174782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0"/>
            <a:ext cx="90274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solidFill>
                  <a:srgbClr val="376092"/>
                </a:solidFill>
                <a:latin typeface="Comic Sans MS" pitchFamily="66" charset="0"/>
              </a:rPr>
              <a:t>Evolution examples: </a:t>
            </a:r>
            <a:r>
              <a:rPr lang="en-US" sz="4000" i="1" dirty="0" err="1" smtClean="0">
                <a:solidFill>
                  <a:srgbClr val="376092"/>
                </a:solidFill>
                <a:latin typeface="Comic Sans MS" pitchFamily="66" charset="0"/>
              </a:rPr>
              <a:t>Biston</a:t>
            </a:r>
            <a:r>
              <a:rPr lang="en-US" sz="4000" i="1" dirty="0" smtClean="0">
                <a:solidFill>
                  <a:srgbClr val="376092"/>
                </a:solidFill>
                <a:latin typeface="Comic Sans MS" pitchFamily="66" charset="0"/>
              </a:rPr>
              <a:t> </a:t>
            </a:r>
            <a:r>
              <a:rPr lang="en-US" sz="4000" i="1" dirty="0" err="1" smtClean="0">
                <a:solidFill>
                  <a:srgbClr val="376092"/>
                </a:solidFill>
                <a:latin typeface="Comic Sans MS" pitchFamily="66" charset="0"/>
              </a:rPr>
              <a:t>betularia</a:t>
            </a:r>
            <a:endParaRPr lang="en-US" sz="4000" b="1" dirty="0">
              <a:solidFill>
                <a:srgbClr val="376092"/>
              </a:solidFill>
              <a:latin typeface="Comic Sans MS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29511"/>
            <a:ext cx="40513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88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793" y="911413"/>
            <a:ext cx="6234877" cy="49851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6901" y="6488668"/>
            <a:ext cx="5327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Arnold and Wade 1984 (data from Howard 1979)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0"/>
            <a:ext cx="44108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solidFill>
                  <a:srgbClr val="376092"/>
                </a:solidFill>
                <a:latin typeface="Comic Sans MS" pitchFamily="66" charset="0"/>
              </a:rPr>
              <a:t>Another example:</a:t>
            </a:r>
            <a:endParaRPr lang="en-US" sz="4000" b="1" dirty="0">
              <a:solidFill>
                <a:srgbClr val="37609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245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135" y="0"/>
            <a:ext cx="4985468" cy="6858000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0"/>
            <a:ext cx="3263183" cy="477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solidFill>
                  <a:srgbClr val="376092"/>
                </a:solidFill>
                <a:latin typeface="Comic Sans MS" pitchFamily="66" charset="0"/>
              </a:rPr>
              <a:t>Components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solidFill>
                  <a:srgbClr val="376092"/>
                </a:solidFill>
                <a:latin typeface="Comic Sans MS" pitchFamily="66" charset="0"/>
              </a:rPr>
              <a:t>of fitness:</a:t>
            </a:r>
          </a:p>
          <a:p>
            <a:pPr eaLnBrk="1" hangingPunct="1">
              <a:buFont typeface="Wingdings" pitchFamily="2" charset="2"/>
              <a:buNone/>
            </a:pPr>
            <a:endParaRPr lang="en-US" sz="4000" dirty="0" smtClean="0">
              <a:solidFill>
                <a:srgbClr val="376092"/>
              </a:solidFill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376092"/>
                </a:solidFill>
                <a:latin typeface="Comic Sans MS" pitchFamily="66" charset="0"/>
              </a:rPr>
              <a:t>e.g.,</a:t>
            </a:r>
          </a:p>
          <a:p>
            <a:pPr eaLnBrk="1" hangingPunct="1">
              <a:buFont typeface="Wingdings" pitchFamily="2" charset="2"/>
              <a:buNone/>
            </a:pPr>
            <a:endParaRPr lang="en-US" sz="4000" dirty="0">
              <a:solidFill>
                <a:srgbClr val="376092"/>
              </a:solidFill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376092"/>
                </a:solidFill>
                <a:latin typeface="Comic Sans MS" pitchFamily="66" charset="0"/>
              </a:rPr>
              <a:t>w = mating success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>
                <a:solidFill>
                  <a:srgbClr val="376092"/>
                </a:solidFill>
                <a:latin typeface="Comic Sans MS" pitchFamily="66" charset="0"/>
              </a:rPr>
              <a:t>	</a:t>
            </a:r>
            <a:r>
              <a:rPr lang="en-US" dirty="0" smtClean="0">
                <a:solidFill>
                  <a:srgbClr val="376092"/>
                </a:solidFill>
                <a:latin typeface="Comic Sans MS" pitchFamily="66" charset="0"/>
              </a:rPr>
              <a:t> x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>
                <a:solidFill>
                  <a:srgbClr val="376092"/>
                </a:solidFill>
                <a:latin typeface="Comic Sans MS" pitchFamily="66" charset="0"/>
              </a:rPr>
              <a:t>	</a:t>
            </a:r>
            <a:r>
              <a:rPr lang="en-US" dirty="0" smtClean="0">
                <a:solidFill>
                  <a:srgbClr val="376092"/>
                </a:solidFill>
                <a:latin typeface="Comic Sans MS" pitchFamily="66" charset="0"/>
              </a:rPr>
              <a:t> fertility/mate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376092"/>
                </a:solidFill>
                <a:latin typeface="Comic Sans MS" pitchFamily="66" charset="0"/>
              </a:rPr>
              <a:t>	 x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>
                <a:solidFill>
                  <a:srgbClr val="376092"/>
                </a:solidFill>
                <a:latin typeface="Comic Sans MS" pitchFamily="66" charset="0"/>
              </a:rPr>
              <a:t>	</a:t>
            </a:r>
            <a:r>
              <a:rPr lang="en-US" dirty="0" smtClean="0">
                <a:solidFill>
                  <a:srgbClr val="376092"/>
                </a:solidFill>
                <a:latin typeface="Comic Sans MS" pitchFamily="66" charset="0"/>
              </a:rPr>
              <a:t> offspring survival</a:t>
            </a:r>
          </a:p>
        </p:txBody>
      </p:sp>
    </p:spTree>
    <p:extLst>
      <p:ext uri="{BB962C8B-B14F-4D97-AF65-F5344CB8AC3E}">
        <p14:creationId xmlns:p14="http://schemas.microsoft.com/office/powerpoint/2010/main" val="406058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1150" y="2774021"/>
            <a:ext cx="4304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Selection is an ecological process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786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283514" y="0"/>
            <a:ext cx="27622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4000" i="1" dirty="0" smtClean="0">
                <a:solidFill>
                  <a:srgbClr val="376092"/>
                </a:solidFill>
                <a:latin typeface="Comic Sans MS" pitchFamily="66" charset="0"/>
              </a:rPr>
              <a:t>The story:</a:t>
            </a:r>
            <a:endParaRPr lang="en-US" sz="4000" b="1" dirty="0">
              <a:solidFill>
                <a:srgbClr val="376092"/>
              </a:solidFill>
              <a:latin typeface="Comic Sans MS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2000" t="31881" r="36000" b="15135"/>
          <a:stretch/>
        </p:blipFill>
        <p:spPr>
          <a:xfrm>
            <a:off x="7706" y="0"/>
            <a:ext cx="2926080" cy="3502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5232" t="6667" r="5446" b="23997"/>
          <a:stretch/>
        </p:blipFill>
        <p:spPr>
          <a:xfrm>
            <a:off x="2360755" y="370897"/>
            <a:ext cx="3511296" cy="4754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4002" t="14268" r="19996" b="38502"/>
          <a:stretch/>
        </p:blipFill>
        <p:spPr>
          <a:xfrm>
            <a:off x="0" y="4403588"/>
            <a:ext cx="4893993" cy="24544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7316" y="0"/>
            <a:ext cx="32966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03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817" y="717100"/>
            <a:ext cx="5693351" cy="54565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22691"/>
            <a:ext cx="3914588" cy="918836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0"/>
            <a:ext cx="57798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solidFill>
                  <a:srgbClr val="376092"/>
                </a:solidFill>
                <a:latin typeface="Comic Sans MS" pitchFamily="66" charset="0"/>
              </a:rPr>
              <a:t>Post-industrialization?</a:t>
            </a:r>
          </a:p>
        </p:txBody>
      </p:sp>
    </p:spTree>
    <p:extLst>
      <p:ext uri="{BB962C8B-B14F-4D97-AF65-F5344CB8AC3E}">
        <p14:creationId xmlns:p14="http://schemas.microsoft.com/office/powerpoint/2010/main" val="1657630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0"/>
            <a:ext cx="73681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solidFill>
                  <a:srgbClr val="376092"/>
                </a:solidFill>
                <a:latin typeface="Comic Sans MS" pitchFamily="66" charset="0"/>
              </a:rPr>
              <a:t>Evolution by natural selection:</a:t>
            </a:r>
            <a:endParaRPr lang="en-US" sz="4000" b="1" dirty="0">
              <a:solidFill>
                <a:srgbClr val="376092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2500" y="1881981"/>
            <a:ext cx="86677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lvl="2"/>
            <a:r>
              <a:rPr lang="en-US" sz="2800" dirty="0" smtClean="0">
                <a:latin typeface="Geneva"/>
                <a:cs typeface="Geneva"/>
              </a:rPr>
              <a:t>What is required?</a:t>
            </a:r>
          </a:p>
          <a:p>
            <a:pPr marL="287338" lvl="2" indent="-285750">
              <a:buFont typeface="Arial"/>
              <a:buChar char="•"/>
            </a:pPr>
            <a:endParaRPr lang="en-US" sz="2800" dirty="0">
              <a:latin typeface="Geneva"/>
              <a:cs typeface="Geneva"/>
            </a:endParaRPr>
          </a:p>
          <a:p>
            <a:pPr marL="287338" lvl="2" indent="-285750">
              <a:buFont typeface="Arial"/>
              <a:buChar char="•"/>
            </a:pPr>
            <a:r>
              <a:rPr lang="en-US" sz="2800" dirty="0" smtClean="0">
                <a:latin typeface="Geneva"/>
                <a:cs typeface="Geneva"/>
              </a:rPr>
              <a:t>Phenotypic (trait) variation</a:t>
            </a:r>
          </a:p>
          <a:p>
            <a:pPr marL="287338" lvl="2" indent="-285750">
              <a:buFont typeface="Arial"/>
              <a:buChar char="•"/>
            </a:pPr>
            <a:r>
              <a:rPr lang="en-US" sz="2800" dirty="0" smtClean="0">
                <a:latin typeface="Geneva"/>
                <a:cs typeface="Geneva"/>
              </a:rPr>
              <a:t>Differential survival or reproduction (selection)</a:t>
            </a:r>
          </a:p>
          <a:p>
            <a:pPr marL="287338" lvl="2" indent="-285750">
              <a:buFont typeface="Arial"/>
              <a:buChar char="•"/>
            </a:pPr>
            <a:r>
              <a:rPr lang="en-US" sz="2800" dirty="0" smtClean="0">
                <a:latin typeface="Geneva"/>
                <a:cs typeface="Geneva"/>
              </a:rPr>
              <a:t>Trait must be heritable</a:t>
            </a:r>
          </a:p>
          <a:p>
            <a:pPr marL="287338" lvl="2" indent="-285750">
              <a:buFont typeface="Arial"/>
              <a:buChar char="•"/>
            </a:pPr>
            <a:endParaRPr lang="en-US" sz="2800" dirty="0" smtClean="0">
              <a:latin typeface="Geneva"/>
              <a:cs typeface="Geneva"/>
            </a:endParaRPr>
          </a:p>
          <a:p>
            <a:pPr marL="287338" lvl="2" indent="-285750">
              <a:buFont typeface="Arial"/>
              <a:buChar char="•"/>
            </a:pPr>
            <a:endParaRPr lang="en-US" sz="2800" dirty="0" smtClean="0">
              <a:latin typeface="Geneva"/>
              <a:cs typeface="Geneva"/>
            </a:endParaRPr>
          </a:p>
          <a:p>
            <a:pPr marL="285750" indent="-285750">
              <a:buFont typeface="Arial"/>
              <a:buChar char="•"/>
            </a:pPr>
            <a:endParaRPr lang="en-US" sz="2800" dirty="0" smtClean="0">
              <a:latin typeface="Geneva"/>
              <a:cs typeface="Geneva"/>
            </a:endParaRPr>
          </a:p>
          <a:p>
            <a:pPr marL="285750" indent="-285750">
              <a:buFont typeface="Arial"/>
              <a:buChar char="•"/>
            </a:pPr>
            <a:endParaRPr lang="en-US" sz="2800" dirty="0">
              <a:latin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156288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0"/>
            <a:ext cx="66039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solidFill>
                  <a:srgbClr val="376092"/>
                </a:solidFill>
                <a:latin typeface="Comic Sans MS" pitchFamily="66" charset="0"/>
              </a:rPr>
              <a:t>Evolution by other means?</a:t>
            </a:r>
            <a:endParaRPr lang="en-US" sz="4000" b="1" dirty="0">
              <a:solidFill>
                <a:srgbClr val="376092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2500" y="1881981"/>
            <a:ext cx="8667786" cy="6555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lvl="2" indent="-285750">
              <a:buFont typeface="Arial"/>
              <a:buChar char="•"/>
            </a:pPr>
            <a:r>
              <a:rPr lang="en-US" sz="2800" dirty="0" smtClean="0">
                <a:latin typeface="Geneva"/>
                <a:cs typeface="Geneva"/>
              </a:rPr>
              <a:t>Genetic drift</a:t>
            </a:r>
          </a:p>
          <a:p>
            <a:pPr marL="287338" lvl="2" indent="-285750">
              <a:buFont typeface="Arial"/>
              <a:buChar char="•"/>
            </a:pPr>
            <a:endParaRPr lang="en-US" sz="2800" dirty="0" smtClean="0">
              <a:latin typeface="Geneva"/>
              <a:cs typeface="Geneva"/>
            </a:endParaRPr>
          </a:p>
          <a:p>
            <a:pPr marL="287338" lvl="2" indent="-285750">
              <a:buFont typeface="Arial"/>
              <a:buChar char="•"/>
            </a:pPr>
            <a:r>
              <a:rPr lang="en-US" sz="2800" dirty="0" smtClean="0">
                <a:latin typeface="Geneva"/>
                <a:cs typeface="Geneva"/>
              </a:rPr>
              <a:t>Mutation</a:t>
            </a:r>
          </a:p>
          <a:p>
            <a:pPr marL="287338" lvl="2" indent="-285750">
              <a:buFont typeface="Arial"/>
              <a:buChar char="•"/>
            </a:pPr>
            <a:endParaRPr lang="en-US" sz="2800" dirty="0" smtClean="0">
              <a:latin typeface="Geneva"/>
              <a:cs typeface="Geneva"/>
            </a:endParaRPr>
          </a:p>
          <a:p>
            <a:pPr marL="287338" lvl="2" indent="-285750">
              <a:buFont typeface="Arial"/>
              <a:buChar char="•"/>
            </a:pPr>
            <a:r>
              <a:rPr lang="en-US" sz="2800" dirty="0" smtClean="0">
                <a:latin typeface="Geneva"/>
                <a:cs typeface="Geneva"/>
              </a:rPr>
              <a:t>Migration</a:t>
            </a:r>
          </a:p>
          <a:p>
            <a:pPr marL="287338" lvl="2" indent="-285750">
              <a:buFont typeface="Arial"/>
              <a:buChar char="•"/>
            </a:pPr>
            <a:endParaRPr lang="en-US" sz="2800" dirty="0" smtClean="0">
              <a:latin typeface="Geneva"/>
              <a:cs typeface="Geneva"/>
            </a:endParaRPr>
          </a:p>
          <a:p>
            <a:pPr marL="1588" lvl="2"/>
            <a:endParaRPr lang="en-US" sz="2800" dirty="0">
              <a:latin typeface="Geneva"/>
              <a:cs typeface="Geneva"/>
            </a:endParaRPr>
          </a:p>
          <a:p>
            <a:pPr marL="458788" lvl="2" indent="-457200">
              <a:buFont typeface="Wingdings" charset="2"/>
              <a:buChar char="Ø"/>
            </a:pPr>
            <a:r>
              <a:rPr lang="en-US" sz="2800" dirty="0" smtClean="0">
                <a:latin typeface="Geneva"/>
                <a:cs typeface="Geneva"/>
              </a:rPr>
              <a:t>Genetic drift and natural selection both require </a:t>
            </a:r>
            <a:r>
              <a:rPr lang="en-US" sz="2800" i="1" dirty="0" smtClean="0">
                <a:latin typeface="Geneva"/>
                <a:cs typeface="Geneva"/>
              </a:rPr>
              <a:t>variation</a:t>
            </a:r>
            <a:r>
              <a:rPr lang="en-US" sz="2800" dirty="0" smtClean="0">
                <a:latin typeface="Geneva"/>
                <a:cs typeface="Geneva"/>
              </a:rPr>
              <a:t>.</a:t>
            </a:r>
          </a:p>
          <a:p>
            <a:pPr marL="458788" lvl="2" indent="-457200">
              <a:buFont typeface="Wingdings" charset="2"/>
              <a:buChar char="Ø"/>
            </a:pPr>
            <a:r>
              <a:rPr lang="en-US" sz="2800" dirty="0" smtClean="0">
                <a:latin typeface="Geneva"/>
                <a:cs typeface="Geneva"/>
              </a:rPr>
              <a:t>Mutation and migration introduce variation.</a:t>
            </a:r>
          </a:p>
          <a:p>
            <a:pPr marL="458788" lvl="2" indent="-457200">
              <a:buFont typeface="Wingdings" charset="2"/>
              <a:buChar char="Ø"/>
            </a:pPr>
            <a:r>
              <a:rPr lang="en-US" sz="2800" dirty="0" smtClean="0">
                <a:latin typeface="Geneva"/>
                <a:cs typeface="Geneva"/>
              </a:rPr>
              <a:t>Examine natural selection more closely</a:t>
            </a:r>
          </a:p>
          <a:p>
            <a:pPr marL="287338" lvl="2" indent="-285750">
              <a:buFont typeface="Arial"/>
              <a:buChar char="•"/>
            </a:pPr>
            <a:endParaRPr lang="en-US" sz="2800" dirty="0" smtClean="0">
              <a:latin typeface="Geneva"/>
              <a:cs typeface="Geneva"/>
            </a:endParaRPr>
          </a:p>
          <a:p>
            <a:pPr marL="287338" lvl="2" indent="-285750">
              <a:buFont typeface="Arial"/>
              <a:buChar char="•"/>
            </a:pPr>
            <a:endParaRPr lang="en-US" sz="2800" dirty="0" smtClean="0">
              <a:latin typeface="Geneva"/>
              <a:cs typeface="Geneva"/>
            </a:endParaRPr>
          </a:p>
          <a:p>
            <a:pPr marL="285750" indent="-285750">
              <a:buFont typeface="Arial"/>
              <a:buChar char="•"/>
            </a:pPr>
            <a:endParaRPr lang="en-US" sz="2800" dirty="0" smtClean="0">
              <a:latin typeface="Geneva"/>
              <a:cs typeface="Geneva"/>
            </a:endParaRPr>
          </a:p>
          <a:p>
            <a:pPr marL="285750" indent="-285750">
              <a:buFont typeface="Arial"/>
              <a:buChar char="•"/>
            </a:pPr>
            <a:endParaRPr lang="en-US" sz="2800" dirty="0">
              <a:latin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941589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6768" y="2774021"/>
            <a:ext cx="417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</a:rPr>
              <a:t>Population genetics (few genes)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020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ppered-moth-evolution-scien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69" y="824646"/>
            <a:ext cx="4197428" cy="3174782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0"/>
            <a:ext cx="72000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solidFill>
                  <a:srgbClr val="376092"/>
                </a:solidFill>
                <a:latin typeface="Comic Sans MS" pitchFamily="66" charset="0"/>
              </a:rPr>
              <a:t>Population genetics approach:</a:t>
            </a:r>
            <a:endParaRPr lang="en-US" sz="4000" b="1" dirty="0">
              <a:solidFill>
                <a:srgbClr val="376092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0030" y="1267214"/>
            <a:ext cx="41639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8788" lvl="2" indent="-457200">
              <a:buFont typeface="Arial"/>
              <a:buChar char="•"/>
            </a:pPr>
            <a:r>
              <a:rPr lang="en-US" sz="2800" dirty="0" smtClean="0">
                <a:latin typeface="Geneva"/>
                <a:cs typeface="Geneva"/>
              </a:rPr>
              <a:t>Single gene involved</a:t>
            </a:r>
          </a:p>
          <a:p>
            <a:pPr marL="458788" lvl="2" indent="-457200">
              <a:buFont typeface="Arial"/>
              <a:buChar char="•"/>
            </a:pPr>
            <a:endParaRPr lang="en-US" sz="2800" dirty="0" smtClean="0">
              <a:latin typeface="Geneva"/>
              <a:cs typeface="Geneva"/>
            </a:endParaRPr>
          </a:p>
          <a:p>
            <a:pPr marL="458788" lvl="2" indent="-457200">
              <a:buFont typeface="Arial"/>
              <a:buChar char="•"/>
            </a:pPr>
            <a:r>
              <a:rPr lang="en-US" sz="2800" dirty="0" err="1">
                <a:latin typeface="Geneva"/>
                <a:cs typeface="Geneva"/>
              </a:rPr>
              <a:t>c</a:t>
            </a:r>
            <a:r>
              <a:rPr lang="en-US" sz="2800" dirty="0" err="1" smtClean="0">
                <a:latin typeface="Geneva"/>
                <a:cs typeface="Geneva"/>
              </a:rPr>
              <a:t>arbonaria</a:t>
            </a:r>
            <a:r>
              <a:rPr lang="en-US" sz="2800" dirty="0" smtClean="0">
                <a:latin typeface="Geneva"/>
                <a:cs typeface="Geneva"/>
              </a:rPr>
              <a:t> allele is dominant</a:t>
            </a:r>
          </a:p>
          <a:p>
            <a:pPr marL="458788" lvl="2" indent="-457200">
              <a:buFont typeface="Arial"/>
              <a:buChar char="•"/>
            </a:pPr>
            <a:endParaRPr lang="en-US" sz="2800" dirty="0">
              <a:latin typeface="Geneva"/>
              <a:cs typeface="Geneva"/>
            </a:endParaRPr>
          </a:p>
          <a:p>
            <a:pPr marL="458788" lvl="2" indent="-457200">
              <a:buFont typeface="Arial"/>
              <a:buChar char="•"/>
            </a:pPr>
            <a:r>
              <a:rPr lang="en-US" sz="2800" dirty="0" smtClean="0">
                <a:latin typeface="Geneva"/>
                <a:cs typeface="Geneva"/>
              </a:rPr>
              <a:t>How can we approach this?</a:t>
            </a:r>
          </a:p>
          <a:p>
            <a:pPr marL="458788" lvl="2" indent="-457200">
              <a:buFont typeface="Arial"/>
              <a:buChar char="•"/>
            </a:pPr>
            <a:endParaRPr lang="en-US" sz="2800" dirty="0">
              <a:latin typeface="Geneva"/>
              <a:cs typeface="Geneva"/>
            </a:endParaRPr>
          </a:p>
          <a:p>
            <a:pPr marL="458788" lvl="2" indent="-457200">
              <a:buFont typeface="Arial"/>
              <a:buChar char="•"/>
            </a:pPr>
            <a:r>
              <a:rPr lang="en-US" sz="2800" dirty="0" smtClean="0">
                <a:latin typeface="Geneva"/>
                <a:cs typeface="Geneva"/>
              </a:rPr>
              <a:t>You homework assignment…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479486"/>
              </p:ext>
            </p:extLst>
          </p:nvPr>
        </p:nvGraphicFramePr>
        <p:xfrm>
          <a:off x="267247" y="4148838"/>
          <a:ext cx="4334637" cy="2602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342"/>
                <a:gridCol w="1135530"/>
                <a:gridCol w="1030941"/>
                <a:gridCol w="1060824"/>
              </a:tblGrid>
              <a:tr h="650607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Geno</a:t>
                      </a:r>
                      <a:r>
                        <a:rPr lang="en-US" dirty="0" smtClean="0"/>
                        <a:t>-type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Pheno</a:t>
                      </a:r>
                      <a:r>
                        <a:rPr lang="en-US" dirty="0" smtClean="0"/>
                        <a:t>-type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Freq.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Fitness</a:t>
                      </a:r>
                      <a:endParaRPr lang="en-US" dirty="0"/>
                    </a:p>
                  </a:txBody>
                  <a:tcPr/>
                </a:tc>
              </a:tr>
              <a:tr h="6506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</a:tr>
              <a:tr h="650607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2pq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</a:t>
                      </a:r>
                      <a:r>
                        <a:rPr lang="en-US" baseline="-25000" dirty="0" smtClean="0"/>
                        <a:t>2</a:t>
                      </a:r>
                    </a:p>
                  </a:txBody>
                  <a:tcPr/>
                </a:tc>
              </a:tr>
              <a:tr h="650607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q</a:t>
                      </a:r>
                      <a:r>
                        <a:rPr lang="en-US" baseline="30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</a:t>
                      </a:r>
                      <a:r>
                        <a:rPr lang="en-US" baseline="-25000" dirty="0" smtClean="0"/>
                        <a:t>3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117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823" y="782166"/>
            <a:ext cx="9144000" cy="6062459"/>
          </a:xfrm>
          <a:prstGeom prst="rect">
            <a:avLst/>
          </a:prstGeom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0"/>
            <a:ext cx="55925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4000" dirty="0" smtClean="0">
                <a:solidFill>
                  <a:srgbClr val="376092"/>
                </a:solidFill>
                <a:latin typeface="Comic Sans MS" pitchFamily="66" charset="0"/>
              </a:rPr>
              <a:t>Evolutionary dynamics:</a:t>
            </a:r>
            <a:endParaRPr lang="en-US" sz="4000" b="1" dirty="0">
              <a:solidFill>
                <a:srgbClr val="376092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1421" y="728053"/>
            <a:ext cx="4974699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=w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=1.0; w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=0.1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9477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6493</TotalTime>
  <Words>844</Words>
  <Application>Microsoft Macintosh PowerPoint</Application>
  <PresentationFormat>On-screen Show (4:3)</PresentationFormat>
  <Paragraphs>144</Paragraphs>
  <Slides>22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Equation</vt:lpstr>
      <vt:lpstr>Ecology 8310 Population (and Community) Ecology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Osenberg</dc:creator>
  <cp:lastModifiedBy>Craig Osenberg</cp:lastModifiedBy>
  <cp:revision>126</cp:revision>
  <dcterms:created xsi:type="dcterms:W3CDTF">2015-08-17T13:22:14Z</dcterms:created>
  <dcterms:modified xsi:type="dcterms:W3CDTF">2015-09-29T12:57:34Z</dcterms:modified>
</cp:coreProperties>
</file>